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353" r:id="rId2"/>
    <p:sldId id="545" r:id="rId3"/>
    <p:sldId id="546" r:id="rId4"/>
    <p:sldId id="547" r:id="rId5"/>
    <p:sldId id="548" r:id="rId6"/>
    <p:sldId id="549" r:id="rId7"/>
    <p:sldId id="550" r:id="rId8"/>
    <p:sldId id="269" r:id="rId9"/>
    <p:sldId id="395" r:id="rId10"/>
    <p:sldId id="315" r:id="rId11"/>
    <p:sldId id="321" r:id="rId12"/>
    <p:sldId id="324" r:id="rId13"/>
    <p:sldId id="394" r:id="rId14"/>
    <p:sldId id="320" r:id="rId15"/>
    <p:sldId id="326" r:id="rId16"/>
    <p:sldId id="363" r:id="rId17"/>
    <p:sldId id="390" r:id="rId18"/>
    <p:sldId id="391" r:id="rId19"/>
    <p:sldId id="392" r:id="rId20"/>
    <p:sldId id="393" r:id="rId21"/>
    <p:sldId id="389" r:id="rId22"/>
    <p:sldId id="387" r:id="rId23"/>
    <p:sldId id="385" r:id="rId24"/>
    <p:sldId id="388" r:id="rId25"/>
    <p:sldId id="384" r:id="rId26"/>
    <p:sldId id="386" r:id="rId27"/>
    <p:sldId id="345" r:id="rId28"/>
  </p:sldIdLst>
  <p:sldSz cx="12192000" cy="6858000"/>
  <p:notesSz cx="12192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85" autoAdjust="0"/>
    <p:restoredTop sz="90139" autoAdjust="0"/>
  </p:normalViewPr>
  <p:slideViewPr>
    <p:cSldViewPr>
      <p:cViewPr varScale="1">
        <p:scale>
          <a:sx n="63" d="100"/>
          <a:sy n="63" d="100"/>
        </p:scale>
        <p:origin x="1140" y="60"/>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5283200" cy="3429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6905625" y="0"/>
            <a:ext cx="5283200" cy="342900"/>
          </a:xfrm>
          <a:prstGeom prst="rect">
            <a:avLst/>
          </a:prstGeom>
        </p:spPr>
        <p:txBody>
          <a:bodyPr vert="horz" lIns="91440" tIns="45720" rIns="91440" bIns="45720" rtlCol="0"/>
          <a:lstStyle>
            <a:lvl1pPr algn="r">
              <a:defRPr sz="1200"/>
            </a:lvl1pPr>
          </a:lstStyle>
          <a:p>
            <a:fld id="{8DC5B3E3-FB20-421E-A2FC-2E14C44ED8DC}" type="datetimeFigureOut">
              <a:rPr lang="fr-FR" smtClean="0"/>
              <a:pPr/>
              <a:t>17/08/2022</a:t>
            </a:fld>
            <a:endParaRPr lang="fr-FR"/>
          </a:p>
        </p:txBody>
      </p:sp>
      <p:sp>
        <p:nvSpPr>
          <p:cNvPr id="4" name="Espace réservé de l'image des diapositives 3"/>
          <p:cNvSpPr>
            <a:spLocks noGrp="1" noRot="1" noChangeAspect="1"/>
          </p:cNvSpPr>
          <p:nvPr>
            <p:ph type="sldImg" idx="2"/>
          </p:nvPr>
        </p:nvSpPr>
        <p:spPr>
          <a:xfrm>
            <a:off x="3810000" y="514350"/>
            <a:ext cx="4572000" cy="2571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1219200" y="3257550"/>
            <a:ext cx="9753600" cy="30861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513"/>
            <a:ext cx="5283200" cy="3429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6905625" y="6513513"/>
            <a:ext cx="5283200" cy="342900"/>
          </a:xfrm>
          <a:prstGeom prst="rect">
            <a:avLst/>
          </a:prstGeom>
        </p:spPr>
        <p:txBody>
          <a:bodyPr vert="horz" lIns="91440" tIns="45720" rIns="91440" bIns="45720" rtlCol="0" anchor="b"/>
          <a:lstStyle>
            <a:lvl1pPr algn="r">
              <a:defRPr sz="1200"/>
            </a:lvl1pPr>
          </a:lstStyle>
          <a:p>
            <a:fld id="{0E766E9E-9F8D-4F52-B77B-B81C3B774BD1}" type="slidenum">
              <a:rPr lang="fr-FR" smtClean="0"/>
              <a:pPr/>
              <a:t>‹N°›</a:t>
            </a:fld>
            <a:endParaRPr lang="fr-FR"/>
          </a:p>
        </p:txBody>
      </p:sp>
    </p:spTree>
    <p:extLst>
      <p:ext uri="{BB962C8B-B14F-4D97-AF65-F5344CB8AC3E}">
        <p14:creationId xmlns:p14="http://schemas.microsoft.com/office/powerpoint/2010/main" val="2022391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nhabitat.org/waste-wise-citie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Pour faire face à la crise mondiale croissante de la gestion des déchets, et</a:t>
            </a:r>
            <a:r>
              <a:rPr lang="fr-FR" baseline="0" dirty="0"/>
              <a:t> </a:t>
            </a:r>
            <a:r>
              <a:rPr lang="fr-FR" dirty="0"/>
              <a:t>aider les villes et les gouvernements locaux à atteindre ces objectifs et placer la question de la gestion des déchets en tête de l'agenda politique, ONU-Habitat a lancé le programme </a:t>
            </a:r>
            <a:r>
              <a:rPr lang="fr-FR" b="1" dirty="0" err="1"/>
              <a:t>Waste</a:t>
            </a:r>
            <a:r>
              <a:rPr lang="fr-FR" b="1" dirty="0"/>
              <a:t> Wise </a:t>
            </a:r>
            <a:r>
              <a:rPr lang="fr-FR" b="1" dirty="0" err="1"/>
              <a:t>Cities</a:t>
            </a:r>
            <a:r>
              <a:rPr lang="fr-FR" b="1" dirty="0"/>
              <a:t> en tant qu'appel mondial à l'action,</a:t>
            </a:r>
            <a:r>
              <a:rPr lang="fr-FR" b="1" baseline="0" dirty="0"/>
              <a:t> </a:t>
            </a:r>
            <a:r>
              <a:rPr lang="fr-FR" dirty="0"/>
              <a:t>pour soutenir les villes par </a:t>
            </a:r>
            <a:r>
              <a:rPr lang="fr-FR" b="1" dirty="0"/>
              <a:t>le partage des connaissances, le suivi des déchets et le développement de projets pour une meilleure gestion des déchets solides</a:t>
            </a:r>
            <a:r>
              <a:rPr lang="fr-FR" dirty="0"/>
              <a:t>. Plus de </a:t>
            </a:r>
            <a:r>
              <a:rPr lang="fr-FR" b="1" dirty="0"/>
              <a:t>200 villes </a:t>
            </a:r>
            <a:r>
              <a:rPr lang="fr-FR" dirty="0"/>
              <a:t>sont devenues membres de </a:t>
            </a:r>
            <a:r>
              <a:rPr lang="fr-FR" dirty="0" err="1"/>
              <a:t>Waste</a:t>
            </a:r>
            <a:r>
              <a:rPr lang="fr-FR" dirty="0"/>
              <a:t> Wise </a:t>
            </a:r>
            <a:r>
              <a:rPr lang="fr-FR" dirty="0" err="1"/>
              <a:t>Cities</a:t>
            </a:r>
            <a:r>
              <a:rPr lang="fr-FR" dirty="0"/>
              <a:t>.</a:t>
            </a:r>
          </a:p>
          <a:p>
            <a:endParaRPr lang="fr-FR" dirty="0"/>
          </a:p>
        </p:txBody>
      </p:sp>
      <p:sp>
        <p:nvSpPr>
          <p:cNvPr id="4" name="Espace réservé du numéro de diapositive 3"/>
          <p:cNvSpPr>
            <a:spLocks noGrp="1"/>
          </p:cNvSpPr>
          <p:nvPr>
            <p:ph type="sldNum" sz="quarter" idx="10"/>
          </p:nvPr>
        </p:nvSpPr>
        <p:spPr/>
        <p:txBody>
          <a:bodyPr/>
          <a:lstStyle/>
          <a:p>
            <a:fld id="{0E766E9E-9F8D-4F52-B77B-B81C3B774BD1}" type="slidenum">
              <a:rPr lang="fr-FR" smtClean="0"/>
              <a:pPr/>
              <a:t>2</a:t>
            </a:fld>
            <a:endParaRPr lang="fr-FR"/>
          </a:p>
        </p:txBody>
      </p:sp>
    </p:spTree>
    <p:extLst>
      <p:ext uri="{BB962C8B-B14F-4D97-AF65-F5344CB8AC3E}">
        <p14:creationId xmlns:p14="http://schemas.microsoft.com/office/powerpoint/2010/main" val="3546869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normAutofit/>
          </a:bodyPr>
          <a:lstStyle/>
          <a:p>
            <a:r>
              <a:rPr lang="en-US" sz="1200" b="0" kern="1200" dirty="0">
                <a:solidFill>
                  <a:schemeClr val="tx1"/>
                </a:solidFill>
                <a:effectLst/>
                <a:latin typeface="+mn-lt"/>
                <a:ea typeface="+mn-ea"/>
                <a:cs typeface="+mn-cs"/>
              </a:rPr>
              <a:t>Based on the </a:t>
            </a:r>
            <a:r>
              <a:rPr lang="en-US" sz="1200" b="0" kern="1200" dirty="0" err="1">
                <a:solidFill>
                  <a:schemeClr val="tx1"/>
                </a:solidFill>
                <a:effectLst/>
                <a:latin typeface="+mn-lt"/>
                <a:ea typeface="+mn-ea"/>
                <a:cs typeface="+mn-cs"/>
              </a:rPr>
              <a:t>WaCT</a:t>
            </a:r>
            <a:r>
              <a:rPr lang="en-US" sz="1200" b="0" kern="1200" dirty="0">
                <a:solidFill>
                  <a:schemeClr val="tx1"/>
                </a:solidFill>
                <a:effectLst/>
                <a:latin typeface="+mn-lt"/>
                <a:ea typeface="+mn-ea"/>
                <a:cs typeface="+mn-cs"/>
              </a:rPr>
              <a:t> results, in collaboration with the municipality of Sousse, several consultation workshops were organized with the stakeholders of the waste management chain in Sousse representatives of civil society associations, private sector companies, collectors and recyclers, municipal councilors, managers and technicians from the municipal cleanliness and environment department, and from the National Waste Management Agency, local authorities, university academics..).</a:t>
            </a:r>
            <a:endParaRPr lang="fr-FR" sz="1200" b="0" kern="1200" dirty="0">
              <a:solidFill>
                <a:schemeClr val="tx1"/>
              </a:solidFill>
              <a:effectLst/>
              <a:latin typeface="+mn-lt"/>
              <a:ea typeface="+mn-ea"/>
              <a:cs typeface="+mn-cs"/>
            </a:endParaRPr>
          </a:p>
          <a:p>
            <a:pPr fontAlgn="base"/>
            <a:r>
              <a:rPr lang="en-GB" sz="1200" b="0" kern="1200" dirty="0">
                <a:solidFill>
                  <a:schemeClr val="tx1"/>
                </a:solidFill>
                <a:effectLst/>
                <a:latin typeface="+mn-lt"/>
                <a:ea typeface="+mn-ea"/>
                <a:cs typeface="+mn-cs"/>
              </a:rPr>
              <a:t>Individual meetings were also organized with the potential actors identified during the workshops, and with 20 waste pickers (</a:t>
            </a:r>
            <a:r>
              <a:rPr lang="en-GB" sz="1200" b="0" kern="1200" dirty="0" err="1">
                <a:solidFill>
                  <a:schemeClr val="tx1"/>
                </a:solidFill>
                <a:effectLst/>
                <a:latin typeface="+mn-lt"/>
                <a:ea typeface="+mn-ea"/>
                <a:cs typeface="+mn-cs"/>
              </a:rPr>
              <a:t>barbachas</a:t>
            </a:r>
            <a:r>
              <a:rPr lang="en-GB" sz="1200" b="0" kern="1200" dirty="0">
                <a:solidFill>
                  <a:schemeClr val="tx1"/>
                </a:solidFill>
                <a:effectLst/>
                <a:latin typeface="+mn-lt"/>
                <a:ea typeface="+mn-ea"/>
                <a:cs typeface="+mn-cs"/>
              </a:rPr>
              <a:t>)</a:t>
            </a:r>
          </a:p>
          <a:p>
            <a:pPr fontAlgn="base"/>
            <a:endParaRPr lang="en-GB" sz="1200" b="0" kern="1200" dirty="0">
              <a:solidFill>
                <a:schemeClr val="tx1"/>
              </a:solidFill>
              <a:effectLst/>
              <a:latin typeface="+mn-lt"/>
              <a:ea typeface="+mn-ea"/>
              <a:cs typeface="+mn-cs"/>
            </a:endParaRPr>
          </a:p>
          <a:p>
            <a:endParaRPr lang="fr-FR" b="0" dirty="0"/>
          </a:p>
          <a:p>
            <a:endParaRPr lang="fr-FR" b="0" dirty="0"/>
          </a:p>
        </p:txBody>
      </p:sp>
      <p:sp>
        <p:nvSpPr>
          <p:cNvPr id="4" name="Espace réservé du numéro de diapositive 3"/>
          <p:cNvSpPr>
            <a:spLocks noGrp="1"/>
          </p:cNvSpPr>
          <p:nvPr>
            <p:ph type="sldNum" sz="quarter" idx="10"/>
          </p:nvPr>
        </p:nvSpPr>
        <p:spPr/>
        <p:txBody>
          <a:bodyPr/>
          <a:lstStyle/>
          <a:p>
            <a:fld id="{0E766E9E-9F8D-4F52-B77B-B81C3B774BD1}" type="slidenum">
              <a:rPr lang="fr-FR" smtClean="0"/>
              <a:pPr/>
              <a:t>15</a:t>
            </a:fld>
            <a:endParaRPr lang="fr-FR"/>
          </a:p>
        </p:txBody>
      </p:sp>
    </p:spTree>
    <p:extLst>
      <p:ext uri="{BB962C8B-B14F-4D97-AF65-F5344CB8AC3E}">
        <p14:creationId xmlns:p14="http://schemas.microsoft.com/office/powerpoint/2010/main" val="2097205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latin typeface="+mn-lt"/>
                <a:ea typeface="+mn-ea"/>
                <a:cs typeface="+mn-cs"/>
              </a:rPr>
              <a:t>Pour répondre aux défis mondiaux de la gestion des déchets, en deux mille dix-huit, le Directeur exécutif d'ONU-Habitat et le président de la République du Kenya ont lancé le programme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 les villes sages en déchets », en tant qu'appel mondial à l'action sur la gestion des déchets solides.</a:t>
            </a:r>
          </a:p>
          <a:p>
            <a:r>
              <a:rPr lang="fr-FR" sz="1200" kern="1200" dirty="0">
                <a:solidFill>
                  <a:schemeClr val="tx1"/>
                </a:solidFill>
                <a:latin typeface="+mn-lt"/>
                <a:ea typeface="+mn-ea"/>
                <a:cs typeface="+mn-cs"/>
              </a:rPr>
              <a:t> </a:t>
            </a:r>
          </a:p>
          <a:p>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est un réseau de villes où ONU-Habitat soutient ces villes à travers le partage des connaissances, le suivi des déchets et le développement de projets pour une meilleure gestion des déchets solides. Actuellement, plus de deux cent villes sont devenues membres en s'engagent à respecter les douze principes de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Ces villes ont une population totale équivalente à cent quarante millions d'habitants. Sur le graphique et la carte, vous pouvez voir que les villes africaines sont en effet bien représentées parmi les membres. De plus,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compte également parmi ses membres des acteurs non municipaux, parmi lesquels d'organisations du secteur privé et d'ONG. Actuellement, quarante organisations sont devenues affiliées. [1’05]</a:t>
            </a:r>
          </a:p>
        </p:txBody>
      </p:sp>
      <p:sp>
        <p:nvSpPr>
          <p:cNvPr id="4" name="Slide Number Placeholder 3"/>
          <p:cNvSpPr>
            <a:spLocks noGrp="1"/>
          </p:cNvSpPr>
          <p:nvPr>
            <p:ph type="sldNum" sz="quarter" idx="5"/>
          </p:nvPr>
        </p:nvSpPr>
        <p:spPr/>
        <p:txBody>
          <a:bodyPr/>
          <a:lstStyle/>
          <a:p>
            <a:fld id="{38763816-ABB5-3845-9E89-9EB4922FAA09}" type="slidenum">
              <a:rPr lang="x-none" smtClean="0"/>
              <a:pPr/>
              <a:t>3</a:t>
            </a:fld>
            <a:endParaRPr lang="x-none"/>
          </a:p>
        </p:txBody>
      </p:sp>
    </p:spTree>
    <p:extLst>
      <p:ext uri="{BB962C8B-B14F-4D97-AF65-F5344CB8AC3E}">
        <p14:creationId xmlns:p14="http://schemas.microsoft.com/office/powerpoint/2010/main" val="295609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200" dirty="0"/>
              <a:t>Tout en se concentrant sur le continent africain dans le but de réaliser des pays et des villes africains propres et sains d'ici 2030,</a:t>
            </a:r>
            <a:r>
              <a:rPr lang="fr-CA" sz="1200" baseline="0" dirty="0"/>
              <a:t> l’</a:t>
            </a:r>
            <a:r>
              <a:rPr lang="fr-FR" sz="1200" dirty="0"/>
              <a:t>initiative </a:t>
            </a:r>
            <a:r>
              <a:rPr lang="fr-FR" sz="1200" dirty="0" err="1"/>
              <a:t>African</a:t>
            </a:r>
            <a:r>
              <a:rPr lang="fr-FR" sz="1200" dirty="0"/>
              <a:t> Clean </a:t>
            </a:r>
            <a:r>
              <a:rPr lang="fr-FR" sz="1200" dirty="0" err="1"/>
              <a:t>Cities</a:t>
            </a:r>
            <a:r>
              <a:rPr lang="fr-FR" sz="1200" dirty="0"/>
              <a:t> Platform est</a:t>
            </a:r>
            <a:r>
              <a:rPr lang="fr-FR" sz="1200" baseline="0" dirty="0"/>
              <a:t> établie depuis 2017. </a:t>
            </a:r>
            <a:r>
              <a:rPr lang="fr-CA" sz="1200" dirty="0"/>
              <a:t>ACCP a la même mission que le programme « </a:t>
            </a:r>
            <a:r>
              <a:rPr lang="fr-CA" sz="1200" u="sng" dirty="0" err="1">
                <a:hlinkClick r:id="rId3"/>
              </a:rPr>
              <a:t>Waste</a:t>
            </a:r>
            <a:r>
              <a:rPr lang="fr-CA" sz="1200" u="sng" dirty="0">
                <a:hlinkClick r:id="rId3"/>
              </a:rPr>
              <a:t> Wise </a:t>
            </a:r>
            <a:r>
              <a:rPr lang="fr-CA" sz="1200" u="sng" dirty="0" err="1">
                <a:hlinkClick r:id="rId3"/>
              </a:rPr>
              <a:t>Cities</a:t>
            </a:r>
            <a:r>
              <a:rPr lang="fr-CA" sz="1200" dirty="0"/>
              <a:t>». Comptant plus de </a:t>
            </a:r>
            <a:r>
              <a:rPr lang="fr-FR" sz="1200" dirty="0"/>
              <a:t>80 villes de 36 pays,</a:t>
            </a:r>
            <a:r>
              <a:rPr lang="fr-FR" sz="1200" baseline="0" dirty="0"/>
              <a:t> </a:t>
            </a:r>
            <a:r>
              <a:rPr lang="fr-FR" sz="1200" dirty="0"/>
              <a:t>l'ACCP, </a:t>
            </a:r>
            <a:r>
              <a:rPr lang="fr-CA" sz="1200" dirty="0"/>
              <a:t>est une plateforme de partage de connaissances et de bonnes pratiques et de bonnes pratiques et de promotion des investissements pour la gestion des déchets en Afrique, établie en 2017, avec 24 pays africains représentants, le ministère de l'Environnement du Japon (</a:t>
            </a:r>
            <a:r>
              <a:rPr lang="fr-CA" sz="1200" dirty="0" err="1"/>
              <a:t>MoEJ</a:t>
            </a:r>
            <a:r>
              <a:rPr lang="fr-CA" sz="1200" dirty="0"/>
              <a:t>), l'Agence japonaise de coopération internationale (JICA), la ville de Yokohama, le Programme des Nations Unies pour l'environnement (PNUE) et le Programme des Nations Unies pour les établissements humains (ONU-Habitat).</a:t>
            </a:r>
            <a:endParaRPr lang="fr-FR" dirty="0"/>
          </a:p>
        </p:txBody>
      </p:sp>
      <p:sp>
        <p:nvSpPr>
          <p:cNvPr id="4" name="Espace réservé du numéro de diapositive 3"/>
          <p:cNvSpPr>
            <a:spLocks noGrp="1"/>
          </p:cNvSpPr>
          <p:nvPr>
            <p:ph type="sldNum" sz="quarter" idx="10"/>
          </p:nvPr>
        </p:nvSpPr>
        <p:spPr/>
        <p:txBody>
          <a:bodyPr/>
          <a:lstStyle/>
          <a:p>
            <a:fld id="{0E766E9E-9F8D-4F52-B77B-B81C3B774BD1}" type="slidenum">
              <a:rPr lang="fr-FR" smtClean="0"/>
              <a:pPr/>
              <a:t>4</a:t>
            </a:fld>
            <a:endParaRPr lang="fr-FR"/>
          </a:p>
        </p:txBody>
      </p:sp>
    </p:spTree>
    <p:extLst>
      <p:ext uri="{BB962C8B-B14F-4D97-AF65-F5344CB8AC3E}">
        <p14:creationId xmlns:p14="http://schemas.microsoft.com/office/powerpoint/2010/main" val="935129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latin typeface="+mn-lt"/>
                <a:ea typeface="+mn-ea"/>
                <a:cs typeface="+mn-cs"/>
              </a:rPr>
              <a:t>En parallèle, le gouvernement du Japon, partageant les mêmes aspirations, soutient l’ONU-Habitat dans ses actions pour créer des villes propres, particulièrement axées sur l'Afrique. Cette initiative s’appelle </a:t>
            </a:r>
            <a:r>
              <a:rPr lang="fr-FR" sz="1200" kern="1200" dirty="0" err="1">
                <a:solidFill>
                  <a:schemeClr val="tx1"/>
                </a:solidFill>
                <a:latin typeface="+mn-lt"/>
                <a:ea typeface="+mn-ea"/>
                <a:cs typeface="+mn-cs"/>
              </a:rPr>
              <a:t>African</a:t>
            </a:r>
            <a:r>
              <a:rPr lang="fr-FR" sz="1200" kern="1200" dirty="0">
                <a:solidFill>
                  <a:schemeClr val="tx1"/>
                </a:solidFill>
                <a:latin typeface="+mn-lt"/>
                <a:ea typeface="+mn-ea"/>
                <a:cs typeface="+mn-cs"/>
              </a:rPr>
              <a:t> Clean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Platform ou ACCP, « la Plateforme Africaine des Villes Propres », et l’initiative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d’ONU-Habitat héberge le secrétariat de l’ACCP. Actuellement, nous avons plus de quatre-vingt villes membres pour l'ACCP de trente-six pays. Dans le cadre de l'ACCP, nous souhaitons soutenir les villes membres dans l'application de l'outil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dans le but d'identifier les lacunes en matière de politique et d'infrastructure en matière de déchets, ainsi que dans la création de dossiers d'investissement. La plateforme propose également un renforcement des capacités et une formation sur l'élimination sûre des déchets à l'aide de la méthode de Fukuoka. Dans cette optique, lors de la conférence TICAD 2022 –la Conférence internationale de Tokyo sur le développement de l'Afrique à Tunis, nous visons à annoncer cinq projets d'amélioration de la gestion des déchets solides dans des villes sélectionnées.</a:t>
            </a:r>
          </a:p>
          <a:p>
            <a:r>
              <a:rPr lang="fr-FR" sz="1200" kern="1200" dirty="0">
                <a:solidFill>
                  <a:schemeClr val="tx1"/>
                </a:solidFill>
                <a:latin typeface="+mn-lt"/>
                <a:ea typeface="+mn-ea"/>
                <a:cs typeface="+mn-cs"/>
              </a:rPr>
              <a:t> </a:t>
            </a:r>
          </a:p>
          <a:p>
            <a:r>
              <a:rPr lang="fr-FR" sz="1200" kern="1200" dirty="0">
                <a:solidFill>
                  <a:schemeClr val="tx1"/>
                </a:solidFill>
                <a:latin typeface="+mn-lt"/>
                <a:ea typeface="+mn-ea"/>
                <a:cs typeface="+mn-cs"/>
              </a:rPr>
              <a:t>L'enquête sur l'outil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pour Sousse, Dakar et Bukavu est financée par cette initiative. [1’20]</a:t>
            </a:r>
          </a:p>
        </p:txBody>
      </p:sp>
      <p:sp>
        <p:nvSpPr>
          <p:cNvPr id="4" name="Slide Number Placeholder 3"/>
          <p:cNvSpPr>
            <a:spLocks noGrp="1"/>
          </p:cNvSpPr>
          <p:nvPr>
            <p:ph type="sldNum" sz="quarter" idx="5"/>
          </p:nvPr>
        </p:nvSpPr>
        <p:spPr/>
        <p:txBody>
          <a:bodyPr/>
          <a:lstStyle/>
          <a:p>
            <a:fld id="{38763816-ABB5-3845-9E89-9EB4922FAA09}" type="slidenum">
              <a:rPr lang="x-none" smtClean="0"/>
              <a:pPr/>
              <a:t>5</a:t>
            </a:fld>
            <a:endParaRPr lang="x-none"/>
          </a:p>
        </p:txBody>
      </p:sp>
    </p:spTree>
    <p:extLst>
      <p:ext uri="{BB962C8B-B14F-4D97-AF65-F5344CB8AC3E}">
        <p14:creationId xmlns:p14="http://schemas.microsoft.com/office/powerpoint/2010/main" val="3638950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et l'ACCP ont quatre domaines d'action clés, à savoir :le partage des connaissances et des bonnes pratiques comprenant un site Web interactif et des modules de formation en ligne, un bulletin d'information, un réseau de parties prenantes et des partenariats entre villes pairs ;Le renforcement des données et du suivi des déchets, y compris la boîte à outils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la formation en personne et en ligne, une base de données ouverte sur les déchets, et des publications ; Le plaidoyer et l'éducation pour la sensibilisation aux 5R ; et Le soutien des villes dans le développement de projets grâce à un soutien financier et en matière </a:t>
            </a:r>
            <a:r>
              <a:rPr lang="fr-FR" sz="1200" kern="1200" dirty="0" err="1">
                <a:solidFill>
                  <a:schemeClr val="tx1"/>
                </a:solidFill>
                <a:latin typeface="+mn-lt"/>
                <a:ea typeface="+mn-ea"/>
                <a:cs typeface="+mn-cs"/>
              </a:rPr>
              <a:t>debancabilité</a:t>
            </a:r>
            <a:r>
              <a:rPr lang="fr-FR" sz="1200" kern="1200" dirty="0">
                <a:solidFill>
                  <a:schemeClr val="tx1"/>
                </a:solidFill>
                <a:latin typeface="+mn-lt"/>
                <a:ea typeface="+mn-ea"/>
                <a:cs typeface="+mn-cs"/>
              </a:rPr>
              <a:t>, ainsi que la facilitation de partenariats public-privé. [45 »]</a:t>
            </a:r>
          </a:p>
        </p:txBody>
      </p:sp>
      <p:sp>
        <p:nvSpPr>
          <p:cNvPr id="4" name="Slide Number Placeholder 3"/>
          <p:cNvSpPr>
            <a:spLocks noGrp="1"/>
          </p:cNvSpPr>
          <p:nvPr>
            <p:ph type="sldNum" sz="quarter" idx="5"/>
          </p:nvPr>
        </p:nvSpPr>
        <p:spPr/>
        <p:txBody>
          <a:bodyPr/>
          <a:lstStyle/>
          <a:p>
            <a:fld id="{38763816-ABB5-3845-9E89-9EB4922FAA09}" type="slidenum">
              <a:rPr lang="x-none" smtClean="0"/>
              <a:pPr/>
              <a:t>6</a:t>
            </a:fld>
            <a:endParaRPr lang="x-none"/>
          </a:p>
        </p:txBody>
      </p:sp>
    </p:spTree>
    <p:extLst>
      <p:ext uri="{BB962C8B-B14F-4D97-AF65-F5344CB8AC3E}">
        <p14:creationId xmlns:p14="http://schemas.microsoft.com/office/powerpoint/2010/main" val="71590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8763816-ABB5-3845-9E89-9EB4922FAA09}" type="slidenum">
              <a:rPr lang="x-none" smtClean="0"/>
              <a:pPr/>
              <a:t>8</a:t>
            </a:fld>
            <a:endParaRPr lang="x-none"/>
          </a:p>
        </p:txBody>
      </p:sp>
    </p:spTree>
    <p:extLst>
      <p:ext uri="{BB962C8B-B14F-4D97-AF65-F5344CB8AC3E}">
        <p14:creationId xmlns:p14="http://schemas.microsoft.com/office/powerpoint/2010/main" val="327458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latin typeface="+mn-lt"/>
                <a:ea typeface="+mn-ea"/>
                <a:cs typeface="+mn-cs"/>
              </a:rPr>
              <a:t>L'outil </a:t>
            </a:r>
            <a:r>
              <a:rPr lang="fr-FR" sz="1200" kern="1200" dirty="0" err="1">
                <a:solidFill>
                  <a:schemeClr val="tx1"/>
                </a:solidFill>
                <a:latin typeface="+mn-lt"/>
                <a:ea typeface="+mn-ea"/>
                <a:cs typeface="+mn-cs"/>
              </a:rPr>
              <a:t>Waste</a:t>
            </a:r>
            <a:r>
              <a:rPr lang="fr-FR" sz="1200" kern="1200" dirty="0">
                <a:solidFill>
                  <a:schemeClr val="tx1"/>
                </a:solidFill>
                <a:latin typeface="+mn-lt"/>
                <a:ea typeface="+mn-ea"/>
                <a:cs typeface="+mn-cs"/>
              </a:rPr>
              <a:t> Wise </a:t>
            </a:r>
            <a:r>
              <a:rPr lang="fr-FR" sz="1200" kern="1200" dirty="0" err="1">
                <a:solidFill>
                  <a:schemeClr val="tx1"/>
                </a:solidFill>
                <a:latin typeface="+mn-lt"/>
                <a:ea typeface="+mn-ea"/>
                <a:cs typeface="+mn-cs"/>
              </a:rPr>
              <a:t>Cities</a:t>
            </a:r>
            <a:r>
              <a:rPr lang="fr-FR" sz="1200" kern="1200" dirty="0">
                <a:solidFill>
                  <a:schemeClr val="tx1"/>
                </a:solidFill>
                <a:latin typeface="+mn-lt"/>
                <a:ea typeface="+mn-ea"/>
                <a:cs typeface="+mn-cs"/>
              </a:rPr>
              <a:t> lui-même est structuré en sept étapes. La première étape est la préparation, où vous souhaitez obtenir l'approbation de la haute direction pour l'enquête, mettre en place une équipe d'enquête, organiser la logistique et préparer l'équipement de protection individuelle et les outils d'enquête. La deuxième étape guide l'estimation de la production de déchets solides municipaux par les ménages et la façon de mesurer la composition de ces déchets par le biais d'un échantillonnage. La troisième étape porte sur l'estimation de la production de déchets solides municipaux à partir de sources non ménagères. La quatrième étape examine les déchets solides municipaux reçus par les installations de récupération et l’évaluation du niveau de contrôle de ces installations. La cinquième étape mesure la quantité de ces déchets solides municipaux reçue par les installations d'élimination et évalue les niveaux de contrôle de ces installations. La sixième étape guide une enquête d'une journée sur la composition des déchets dans les installations d'élimination. La dernière étape sept est liée à d'autres indicateurs des ODD importants liés aux déchets et indique comment estimer la production de déchets alimentaires des ménages, le taux de récupération de la ville, les fuites de plastique, les émissions de gaz à effet de serre et la pollution atmosphérique. [1’30]</a:t>
            </a:r>
          </a:p>
        </p:txBody>
      </p:sp>
      <p:sp>
        <p:nvSpPr>
          <p:cNvPr id="4" name="Slide Number Placeholder 3"/>
          <p:cNvSpPr>
            <a:spLocks noGrp="1"/>
          </p:cNvSpPr>
          <p:nvPr>
            <p:ph type="sldNum" sz="quarter" idx="5"/>
          </p:nvPr>
        </p:nvSpPr>
        <p:spPr/>
        <p:txBody>
          <a:bodyPr/>
          <a:lstStyle/>
          <a:p>
            <a:fld id="{38763816-ABB5-3845-9E89-9EB4922FAA09}" type="slidenum">
              <a:rPr lang="x-none" smtClean="0"/>
              <a:pPr/>
              <a:t>9</a:t>
            </a:fld>
            <a:endParaRPr lang="x-none"/>
          </a:p>
        </p:txBody>
      </p:sp>
    </p:spTree>
    <p:extLst>
      <p:ext uri="{BB962C8B-B14F-4D97-AF65-F5344CB8AC3E}">
        <p14:creationId xmlns:p14="http://schemas.microsoft.com/office/powerpoint/2010/main" val="3553511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E766E9E-9F8D-4F52-B77B-B81C3B774BD1}" type="slidenum">
              <a:rPr lang="fr-FR" smtClean="0"/>
              <a:pPr/>
              <a:t>10</a:t>
            </a:fld>
            <a:endParaRPr lang="fr-FR"/>
          </a:p>
        </p:txBody>
      </p:sp>
    </p:spTree>
    <p:extLst>
      <p:ext uri="{BB962C8B-B14F-4D97-AF65-F5344CB8AC3E}">
        <p14:creationId xmlns:p14="http://schemas.microsoft.com/office/powerpoint/2010/main" val="3931823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Total about 291 t/day of MSW is generated in Sousse. About 25t/d is received by recovery facilities, 243t/d is received by a disposal facility called </a:t>
            </a:r>
            <a:r>
              <a:rPr lang="en-GB" sz="1200" kern="1200" dirty="0" err="1">
                <a:solidFill>
                  <a:schemeClr val="tx1"/>
                </a:solidFill>
                <a:effectLst/>
                <a:latin typeface="+mn-lt"/>
                <a:ea typeface="+mn-ea"/>
                <a:cs typeface="+mn-cs"/>
              </a:rPr>
              <a:t>Oued</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Laya</a:t>
            </a:r>
            <a:r>
              <a:rPr lang="en-GB" sz="1200" kern="1200" dirty="0">
                <a:solidFill>
                  <a:schemeClr val="tx1"/>
                </a:solidFill>
                <a:effectLst/>
                <a:latin typeface="+mn-lt"/>
                <a:ea typeface="+mn-ea"/>
                <a:cs typeface="+mn-cs"/>
              </a:rPr>
              <a:t>. There is no recyclables recovered from dumpsite. we also estimated rejects/residues from recovery facilities are 3t/d. The control level of recovery facilities are reaching to the basic level so the amount dealt by the recovery facilities are considered as ‘managed in controlled facilities’. The level of control of </a:t>
            </a:r>
            <a:r>
              <a:rPr lang="en-GB" sz="1200" kern="1200" dirty="0" err="1">
                <a:solidFill>
                  <a:schemeClr val="tx1"/>
                </a:solidFill>
                <a:effectLst/>
                <a:latin typeface="+mn-lt"/>
                <a:ea typeface="+mn-ea"/>
                <a:cs typeface="+mn-cs"/>
              </a:rPr>
              <a:t>Oued</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Laya</a:t>
            </a:r>
            <a:r>
              <a:rPr lang="en-GB" sz="1200" kern="1200" dirty="0">
                <a:solidFill>
                  <a:schemeClr val="tx1"/>
                </a:solidFill>
                <a:effectLst/>
                <a:latin typeface="+mn-lt"/>
                <a:ea typeface="+mn-ea"/>
                <a:cs typeface="+mn-cs"/>
              </a:rPr>
              <a:t> dumpsite, , is complete, so the amount received by the dumpsite can be considered as ‘managed in controlled facilities’. As a result, we found out that 91% of MSW is collected in Sousse, and 91% is managed in controlled facilities – which is SDG 11.6.1. 91% of MSW, almost 26t/d is uncollected.</a:t>
            </a:r>
            <a:endParaRPr lang="fr-FR" sz="1200" kern="1200" dirty="0">
              <a:solidFill>
                <a:schemeClr val="tx1"/>
              </a:solidFill>
              <a:effectLst/>
              <a:latin typeface="+mn-lt"/>
              <a:ea typeface="+mn-ea"/>
              <a:cs typeface="+mn-cs"/>
            </a:endParaRPr>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0E766E9E-9F8D-4F52-B77B-B81C3B774BD1}" type="slidenum">
              <a:rPr lang="fr-FR" smtClean="0"/>
              <a:pPr/>
              <a:t>12</a:t>
            </a:fld>
            <a:endParaRPr lang="fr-FR"/>
          </a:p>
        </p:txBody>
      </p:sp>
    </p:spTree>
    <p:extLst>
      <p:ext uri="{BB962C8B-B14F-4D97-AF65-F5344CB8AC3E}">
        <p14:creationId xmlns:p14="http://schemas.microsoft.com/office/powerpoint/2010/main" val="1137892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9416797" y="6194657"/>
            <a:ext cx="2482695" cy="442836"/>
          </a:xfrm>
          <a:prstGeom prst="rect">
            <a:avLst/>
          </a:prstGeom>
        </p:spPr>
      </p:pic>
      <p:pic>
        <p:nvPicPr>
          <p:cNvPr id="17" name="bg object 17"/>
          <p:cNvPicPr/>
          <p:nvPr/>
        </p:nvPicPr>
        <p:blipFill>
          <a:blip r:embed="rId3" cstate="print"/>
          <a:stretch>
            <a:fillRect/>
          </a:stretch>
        </p:blipFill>
        <p:spPr>
          <a:xfrm>
            <a:off x="10732007" y="339852"/>
            <a:ext cx="1040892" cy="957072"/>
          </a:xfrm>
          <a:prstGeom prst="rect">
            <a:avLst/>
          </a:prstGeom>
        </p:spPr>
      </p:pic>
      <p:pic>
        <p:nvPicPr>
          <p:cNvPr id="18" name="bg object 18"/>
          <p:cNvPicPr/>
          <p:nvPr/>
        </p:nvPicPr>
        <p:blipFill>
          <a:blip r:embed="rId4" cstate="print"/>
          <a:stretch>
            <a:fillRect/>
          </a:stretch>
        </p:blipFill>
        <p:spPr>
          <a:xfrm>
            <a:off x="9163811" y="338327"/>
            <a:ext cx="1418844" cy="958596"/>
          </a:xfrm>
          <a:prstGeom prst="rect">
            <a:avLst/>
          </a:prstGeom>
        </p:spPr>
      </p:pic>
      <p:sp>
        <p:nvSpPr>
          <p:cNvPr id="19" name="bg object 19"/>
          <p:cNvSpPr/>
          <p:nvPr/>
        </p:nvSpPr>
        <p:spPr>
          <a:xfrm>
            <a:off x="965455" y="1568196"/>
            <a:ext cx="720725" cy="114300"/>
          </a:xfrm>
          <a:custGeom>
            <a:avLst/>
            <a:gdLst/>
            <a:ahLst/>
            <a:cxnLst/>
            <a:rect l="l" t="t" r="r" b="b"/>
            <a:pathLst>
              <a:path w="720725" h="114300">
                <a:moveTo>
                  <a:pt x="0" y="114300"/>
                </a:moveTo>
                <a:lnTo>
                  <a:pt x="720471" y="114300"/>
                </a:lnTo>
                <a:lnTo>
                  <a:pt x="720471" y="0"/>
                </a:lnTo>
                <a:lnTo>
                  <a:pt x="0" y="0"/>
                </a:lnTo>
                <a:lnTo>
                  <a:pt x="0" y="114300"/>
                </a:lnTo>
                <a:close/>
              </a:path>
            </a:pathLst>
          </a:custGeom>
          <a:solidFill>
            <a:srgbClr val="00B1E2"/>
          </a:solidFill>
        </p:spPr>
        <p:txBody>
          <a:bodyPr wrap="square" lIns="0" tIns="0" rIns="0" bIns="0" rtlCol="0"/>
          <a:lstStyle/>
          <a:p>
            <a:endParaRPr/>
          </a:p>
        </p:txBody>
      </p:sp>
      <p:sp>
        <p:nvSpPr>
          <p:cNvPr id="2" name="Holder 2"/>
          <p:cNvSpPr>
            <a:spLocks noGrp="1"/>
          </p:cNvSpPr>
          <p:nvPr>
            <p:ph type="ctrTitle"/>
          </p:nvPr>
        </p:nvSpPr>
        <p:spPr>
          <a:xfrm>
            <a:off x="916939" y="300993"/>
            <a:ext cx="10358120" cy="615553"/>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3855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6" name="Holder 6"/>
          <p:cNvSpPr>
            <a:spLocks noGrp="1"/>
          </p:cNvSpPr>
          <p:nvPr>
            <p:ph type="sldNum" sz="quarter" idx="7"/>
          </p:nvPr>
        </p:nvSpPr>
        <p:spPr/>
        <p:txBody>
          <a:bodyPr lIns="0" tIns="0" rIns="0" bIns="0"/>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2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6" name="Holder 6"/>
          <p:cNvSpPr>
            <a:spLocks noGrp="1"/>
          </p:cNvSpPr>
          <p:nvPr>
            <p:ph type="sldNum" sz="quarter" idx="7"/>
          </p:nvPr>
        </p:nvSpPr>
        <p:spPr/>
        <p:txBody>
          <a:bodyPr lIns="0" tIns="0" rIns="0" bIns="0"/>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chemeClr val="tx1"/>
                </a:solidFill>
                <a:latin typeface="Calibri"/>
                <a:cs typeface="Calibri"/>
              </a:defRPr>
            </a:lvl1pPr>
          </a:lstStyle>
          <a:p>
            <a:endParaRPr/>
          </a:p>
        </p:txBody>
      </p:sp>
      <p:sp>
        <p:nvSpPr>
          <p:cNvPr id="3" name="Holder 3"/>
          <p:cNvSpPr>
            <a:spLocks noGrp="1"/>
          </p:cNvSpPr>
          <p:nvPr>
            <p:ph sz="half" idx="2"/>
          </p:nvPr>
        </p:nvSpPr>
        <p:spPr>
          <a:xfrm>
            <a:off x="609600" y="1577340"/>
            <a:ext cx="5303520" cy="33855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3855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7" name="Holder 7"/>
          <p:cNvSpPr>
            <a:spLocks noGrp="1"/>
          </p:cNvSpPr>
          <p:nvPr>
            <p:ph type="sldNum" sz="quarter" idx="7"/>
          </p:nvPr>
        </p:nvSpPr>
        <p:spPr/>
        <p:txBody>
          <a:bodyPr lIns="0" tIns="0" rIns="0" bIns="0"/>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00B1E2"/>
          </a:solidFill>
        </p:spPr>
        <p:txBody>
          <a:bodyPr wrap="square" lIns="0" tIns="0" rIns="0" bIns="0" rtlCol="0"/>
          <a:lstStyle/>
          <a:p>
            <a:endParaRPr/>
          </a:p>
        </p:txBody>
      </p:sp>
      <p:sp>
        <p:nvSpPr>
          <p:cNvPr id="17" name="bg object 17"/>
          <p:cNvSpPr/>
          <p:nvPr/>
        </p:nvSpPr>
        <p:spPr>
          <a:xfrm>
            <a:off x="1034035" y="2770632"/>
            <a:ext cx="720725" cy="114300"/>
          </a:xfrm>
          <a:custGeom>
            <a:avLst/>
            <a:gdLst/>
            <a:ahLst/>
            <a:cxnLst/>
            <a:rect l="l" t="t" r="r" b="b"/>
            <a:pathLst>
              <a:path w="720725" h="114300">
                <a:moveTo>
                  <a:pt x="0" y="114300"/>
                </a:moveTo>
                <a:lnTo>
                  <a:pt x="720471" y="114300"/>
                </a:lnTo>
                <a:lnTo>
                  <a:pt x="720471" y="0"/>
                </a:lnTo>
                <a:lnTo>
                  <a:pt x="0" y="0"/>
                </a:lnTo>
                <a:lnTo>
                  <a:pt x="0" y="114300"/>
                </a:lnTo>
                <a:close/>
              </a:path>
            </a:pathLst>
          </a:custGeom>
          <a:solidFill>
            <a:srgbClr val="FFFFFF"/>
          </a:solidFill>
        </p:spPr>
        <p:txBody>
          <a:bodyPr wrap="square" lIns="0" tIns="0" rIns="0" bIns="0" rtlCol="0"/>
          <a:lstStyle/>
          <a:p>
            <a:endParaRPr/>
          </a:p>
        </p:txBody>
      </p:sp>
      <p:pic>
        <p:nvPicPr>
          <p:cNvPr id="18" name="bg object 18"/>
          <p:cNvPicPr/>
          <p:nvPr/>
        </p:nvPicPr>
        <p:blipFill>
          <a:blip r:embed="rId2" cstate="print"/>
          <a:stretch>
            <a:fillRect/>
          </a:stretch>
        </p:blipFill>
        <p:spPr>
          <a:xfrm>
            <a:off x="8726423" y="6466863"/>
            <a:ext cx="77149" cy="165753"/>
          </a:xfrm>
          <a:prstGeom prst="rect">
            <a:avLst/>
          </a:prstGeom>
        </p:spPr>
      </p:pic>
      <p:pic>
        <p:nvPicPr>
          <p:cNvPr id="19" name="bg object 19"/>
          <p:cNvPicPr/>
          <p:nvPr/>
        </p:nvPicPr>
        <p:blipFill>
          <a:blip r:embed="rId3" cstate="print"/>
          <a:stretch>
            <a:fillRect/>
          </a:stretch>
        </p:blipFill>
        <p:spPr>
          <a:xfrm>
            <a:off x="8995117" y="6466864"/>
            <a:ext cx="105080" cy="165753"/>
          </a:xfrm>
          <a:prstGeom prst="rect">
            <a:avLst/>
          </a:prstGeom>
        </p:spPr>
      </p:pic>
      <p:pic>
        <p:nvPicPr>
          <p:cNvPr id="20" name="bg object 20"/>
          <p:cNvPicPr/>
          <p:nvPr/>
        </p:nvPicPr>
        <p:blipFill>
          <a:blip r:embed="rId4" cstate="print"/>
          <a:stretch>
            <a:fillRect/>
          </a:stretch>
        </p:blipFill>
        <p:spPr>
          <a:xfrm>
            <a:off x="8824857" y="6463874"/>
            <a:ext cx="142323" cy="170232"/>
          </a:xfrm>
          <a:prstGeom prst="rect">
            <a:avLst/>
          </a:prstGeom>
        </p:spPr>
      </p:pic>
      <p:sp>
        <p:nvSpPr>
          <p:cNvPr id="21" name="bg object 21"/>
          <p:cNvSpPr/>
          <p:nvPr/>
        </p:nvSpPr>
        <p:spPr>
          <a:xfrm>
            <a:off x="8730415" y="6048755"/>
            <a:ext cx="275591" cy="361950"/>
          </a:xfrm>
          <a:custGeom>
            <a:avLst/>
            <a:gdLst/>
            <a:ahLst/>
            <a:cxnLst/>
            <a:rect l="l" t="t" r="r" b="b"/>
            <a:pathLst>
              <a:path w="275590" h="361950">
                <a:moveTo>
                  <a:pt x="67839" y="0"/>
                </a:moveTo>
                <a:lnTo>
                  <a:pt x="0" y="0"/>
                </a:lnTo>
                <a:lnTo>
                  <a:pt x="0" y="223969"/>
                </a:lnTo>
                <a:lnTo>
                  <a:pt x="5948" y="275534"/>
                </a:lnTo>
                <a:lnTo>
                  <a:pt x="23326" y="314267"/>
                </a:lnTo>
                <a:lnTo>
                  <a:pt x="51430" y="340956"/>
                </a:lnTo>
                <a:lnTo>
                  <a:pt x="89559" y="356390"/>
                </a:lnTo>
                <a:lnTo>
                  <a:pt x="137009" y="361360"/>
                </a:lnTo>
                <a:lnTo>
                  <a:pt x="184597" y="356390"/>
                </a:lnTo>
                <a:lnTo>
                  <a:pt x="223052" y="340956"/>
                </a:lnTo>
                <a:lnTo>
                  <a:pt x="251547" y="314267"/>
                </a:lnTo>
                <a:lnTo>
                  <a:pt x="256646" y="303112"/>
                </a:lnTo>
                <a:lnTo>
                  <a:pt x="137008" y="303112"/>
                </a:lnTo>
                <a:lnTo>
                  <a:pt x="104315" y="295856"/>
                </a:lnTo>
                <a:lnTo>
                  <a:pt x="82970" y="275302"/>
                </a:lnTo>
                <a:lnTo>
                  <a:pt x="71352" y="243271"/>
                </a:lnTo>
                <a:lnTo>
                  <a:pt x="67839" y="201584"/>
                </a:lnTo>
                <a:lnTo>
                  <a:pt x="67839" y="0"/>
                </a:lnTo>
                <a:close/>
              </a:path>
              <a:path w="275590" h="361950">
                <a:moveTo>
                  <a:pt x="275338" y="0"/>
                </a:moveTo>
                <a:lnTo>
                  <a:pt x="207500" y="0"/>
                </a:lnTo>
                <a:lnTo>
                  <a:pt x="207500" y="201584"/>
                </a:lnTo>
                <a:lnTo>
                  <a:pt x="203781" y="243271"/>
                </a:lnTo>
                <a:lnTo>
                  <a:pt x="191709" y="275302"/>
                </a:lnTo>
                <a:lnTo>
                  <a:pt x="169909" y="295856"/>
                </a:lnTo>
                <a:lnTo>
                  <a:pt x="137008" y="303112"/>
                </a:lnTo>
                <a:lnTo>
                  <a:pt x="256646" y="303112"/>
                </a:lnTo>
                <a:lnTo>
                  <a:pt x="269252" y="275534"/>
                </a:lnTo>
                <a:lnTo>
                  <a:pt x="275338" y="223969"/>
                </a:lnTo>
                <a:lnTo>
                  <a:pt x="275338" y="0"/>
                </a:lnTo>
                <a:close/>
              </a:path>
            </a:pathLst>
          </a:custGeom>
          <a:solidFill>
            <a:srgbClr val="FFFFFF"/>
          </a:solidFill>
        </p:spPr>
        <p:txBody>
          <a:bodyPr wrap="square" lIns="0" tIns="0" rIns="0" bIns="0" rtlCol="0"/>
          <a:lstStyle/>
          <a:p>
            <a:endParaRPr/>
          </a:p>
        </p:txBody>
      </p:sp>
      <p:pic>
        <p:nvPicPr>
          <p:cNvPr id="22" name="bg object 22"/>
          <p:cNvPicPr/>
          <p:nvPr/>
        </p:nvPicPr>
        <p:blipFill>
          <a:blip r:embed="rId5" cstate="print"/>
          <a:stretch>
            <a:fillRect/>
          </a:stretch>
        </p:blipFill>
        <p:spPr>
          <a:xfrm>
            <a:off x="9053649" y="6048723"/>
            <a:ext cx="2644387" cy="585387"/>
          </a:xfrm>
          <a:prstGeom prst="rect">
            <a:avLst/>
          </a:prstGeom>
        </p:spPr>
      </p:pic>
      <p:pic>
        <p:nvPicPr>
          <p:cNvPr id="23" name="bg object 23"/>
          <p:cNvPicPr/>
          <p:nvPr/>
        </p:nvPicPr>
        <p:blipFill>
          <a:blip r:embed="rId6" cstate="print"/>
          <a:stretch>
            <a:fillRect/>
          </a:stretch>
        </p:blipFill>
        <p:spPr>
          <a:xfrm>
            <a:off x="10660380" y="291088"/>
            <a:ext cx="1039368" cy="955547"/>
          </a:xfrm>
          <a:prstGeom prst="rect">
            <a:avLst/>
          </a:prstGeom>
        </p:spPr>
      </p:pic>
      <p:sp>
        <p:nvSpPr>
          <p:cNvPr id="24" name="bg object 24"/>
          <p:cNvSpPr/>
          <p:nvPr/>
        </p:nvSpPr>
        <p:spPr>
          <a:xfrm>
            <a:off x="10660382" y="4"/>
            <a:ext cx="1039495" cy="291465"/>
          </a:xfrm>
          <a:custGeom>
            <a:avLst/>
            <a:gdLst/>
            <a:ahLst/>
            <a:cxnLst/>
            <a:rect l="l" t="t" r="r" b="b"/>
            <a:pathLst>
              <a:path w="1039495" h="291465">
                <a:moveTo>
                  <a:pt x="1039368" y="0"/>
                </a:moveTo>
                <a:lnTo>
                  <a:pt x="0" y="0"/>
                </a:lnTo>
                <a:lnTo>
                  <a:pt x="0" y="291083"/>
                </a:lnTo>
                <a:lnTo>
                  <a:pt x="1039368" y="291083"/>
                </a:lnTo>
                <a:lnTo>
                  <a:pt x="1039368" y="0"/>
                </a:lnTo>
                <a:close/>
              </a:path>
            </a:pathLst>
          </a:custGeom>
          <a:solidFill>
            <a:srgbClr val="FFFFFF"/>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0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5" name="Holder 5"/>
          <p:cNvSpPr>
            <a:spLocks noGrp="1"/>
          </p:cNvSpPr>
          <p:nvPr>
            <p:ph type="sldNum" sz="quarter" idx="7"/>
          </p:nvPr>
        </p:nvSpPr>
        <p:spPr/>
        <p:txBody>
          <a:bodyPr lIns="0" tIns="0" rIns="0" bIns="0"/>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9416797" y="6194657"/>
            <a:ext cx="2482695" cy="442836"/>
          </a:xfrm>
          <a:prstGeom prst="rect">
            <a:avLst/>
          </a:prstGeom>
        </p:spPr>
      </p:pic>
      <p:pic>
        <p:nvPicPr>
          <p:cNvPr id="17" name="bg object 17"/>
          <p:cNvPicPr/>
          <p:nvPr/>
        </p:nvPicPr>
        <p:blipFill>
          <a:blip r:embed="rId3" cstate="print"/>
          <a:stretch>
            <a:fillRect/>
          </a:stretch>
        </p:blipFill>
        <p:spPr>
          <a:xfrm>
            <a:off x="10732007" y="339852"/>
            <a:ext cx="1040892" cy="957072"/>
          </a:xfrm>
          <a:prstGeom prst="rect">
            <a:avLst/>
          </a:prstGeom>
        </p:spPr>
      </p:pic>
      <p:pic>
        <p:nvPicPr>
          <p:cNvPr id="18" name="bg object 18"/>
          <p:cNvPicPr/>
          <p:nvPr/>
        </p:nvPicPr>
        <p:blipFill>
          <a:blip r:embed="rId4" cstate="print"/>
          <a:stretch>
            <a:fillRect/>
          </a:stretch>
        </p:blipFill>
        <p:spPr>
          <a:xfrm>
            <a:off x="9163811" y="338327"/>
            <a:ext cx="1418844" cy="958596"/>
          </a:xfrm>
          <a:prstGeom prst="rect">
            <a:avLst/>
          </a:prstGeom>
        </p:spPr>
      </p:pic>
      <p:sp>
        <p:nvSpPr>
          <p:cNvPr id="19" name="bg object 19"/>
          <p:cNvSpPr/>
          <p:nvPr/>
        </p:nvSpPr>
        <p:spPr>
          <a:xfrm>
            <a:off x="8891016" y="368808"/>
            <a:ext cx="3301365" cy="1134110"/>
          </a:xfrm>
          <a:custGeom>
            <a:avLst/>
            <a:gdLst/>
            <a:ahLst/>
            <a:cxnLst/>
            <a:rect l="l" t="t" r="r" b="b"/>
            <a:pathLst>
              <a:path w="3301365" h="1134110">
                <a:moveTo>
                  <a:pt x="0" y="1133855"/>
                </a:moveTo>
                <a:lnTo>
                  <a:pt x="3300983" y="1133855"/>
                </a:lnTo>
                <a:lnTo>
                  <a:pt x="3300983" y="0"/>
                </a:lnTo>
                <a:lnTo>
                  <a:pt x="0" y="0"/>
                </a:lnTo>
                <a:lnTo>
                  <a:pt x="0" y="1133855"/>
                </a:lnTo>
                <a:close/>
              </a:path>
            </a:pathLst>
          </a:custGeom>
          <a:solidFill>
            <a:srgbClr val="FFFFFF"/>
          </a:solidFill>
        </p:spPr>
        <p:txBody>
          <a:bodyPr wrap="square" lIns="0" tIns="0" rIns="0" bIns="0" rtlCol="0"/>
          <a:lstStyle/>
          <a:p>
            <a:endParaRPr/>
          </a:p>
        </p:txBody>
      </p:sp>
      <p:pic>
        <p:nvPicPr>
          <p:cNvPr id="20" name="bg object 20"/>
          <p:cNvPicPr/>
          <p:nvPr/>
        </p:nvPicPr>
        <p:blipFill>
          <a:blip r:embed="rId5" cstate="print"/>
          <a:stretch>
            <a:fillRect/>
          </a:stretch>
        </p:blipFill>
        <p:spPr>
          <a:xfrm>
            <a:off x="0" y="0"/>
            <a:ext cx="12192000" cy="368808"/>
          </a:xfrm>
          <a:prstGeom prst="rect">
            <a:avLst/>
          </a:prstGeom>
        </p:spPr>
      </p:pic>
      <p:sp>
        <p:nvSpPr>
          <p:cNvPr id="21" name="bg object 21"/>
          <p:cNvSpPr/>
          <p:nvPr/>
        </p:nvSpPr>
        <p:spPr>
          <a:xfrm>
            <a:off x="0" y="4"/>
            <a:ext cx="12192000" cy="368935"/>
          </a:xfrm>
          <a:custGeom>
            <a:avLst/>
            <a:gdLst/>
            <a:ahLst/>
            <a:cxnLst/>
            <a:rect l="l" t="t" r="r" b="b"/>
            <a:pathLst>
              <a:path w="12192000" h="368935">
                <a:moveTo>
                  <a:pt x="0" y="368808"/>
                </a:moveTo>
                <a:lnTo>
                  <a:pt x="12192000" y="368808"/>
                </a:lnTo>
                <a:lnTo>
                  <a:pt x="12192000" y="0"/>
                </a:lnTo>
                <a:lnTo>
                  <a:pt x="0" y="0"/>
                </a:lnTo>
                <a:lnTo>
                  <a:pt x="0" y="368808"/>
                </a:lnTo>
                <a:close/>
              </a:path>
            </a:pathLst>
          </a:custGeom>
          <a:ln w="6350">
            <a:solidFill>
              <a:srgbClr val="000000"/>
            </a:solidFill>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4" name="Holder 4"/>
          <p:cNvSpPr>
            <a:spLocks noGrp="1"/>
          </p:cNvSpPr>
          <p:nvPr>
            <p:ph type="sldNum" sz="quarter" idx="7"/>
          </p:nvPr>
        </p:nvSpPr>
        <p:spPr/>
        <p:txBody>
          <a:bodyPr lIns="0" tIns="0" rIns="0" bIns="0"/>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1E0BA-6E2F-42F5-BB26-47AB3C3FEFF7}"/>
              </a:ext>
            </a:extLst>
          </p:cNvPr>
          <p:cNvSpPr>
            <a:spLocks noGrp="1"/>
          </p:cNvSpPr>
          <p:nvPr>
            <p:ph type="title"/>
          </p:nvPr>
        </p:nvSpPr>
        <p:spPr>
          <a:xfrm>
            <a:off x="838200" y="365126"/>
            <a:ext cx="10515600" cy="553998"/>
          </a:xfrm>
          <a:prstGeom prst="rect">
            <a:avLst/>
          </a:prstGeom>
        </p:spPr>
        <p:txBody>
          <a:bodyPr/>
          <a:lstStyle>
            <a:lvl1pPr>
              <a:defRPr sz="3600" b="1">
                <a:latin typeface="Roboto" panose="02000000000000000000" pitchFamily="2" charset="0"/>
                <a:ea typeface="Roboto" panose="02000000000000000000" pitchFamily="2" charset="0"/>
                <a:cs typeface="Calibri" panose="020F050202020403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DF421DFF-4AA5-4681-911E-229B4D99A3D3}"/>
              </a:ext>
            </a:extLst>
          </p:cNvPr>
          <p:cNvSpPr>
            <a:spLocks noGrp="1"/>
          </p:cNvSpPr>
          <p:nvPr>
            <p:ph type="body" sz="quarter" idx="10"/>
          </p:nvPr>
        </p:nvSpPr>
        <p:spPr>
          <a:xfrm>
            <a:off x="838200" y="2139351"/>
            <a:ext cx="10515600" cy="369332"/>
          </a:xfrm>
          <a:prstGeom prst="rect">
            <a:avLst/>
          </a:prstGeom>
        </p:spPr>
        <p:txBody>
          <a:bodyPr/>
          <a:lstStyle>
            <a:lvl1pPr marL="0" indent="0">
              <a:buNone/>
              <a:defRPr lang="en-US" sz="2400" smtClean="0">
                <a:latin typeface="Roboto" panose="02000000000000000000" pitchFamily="2" charset="0"/>
                <a:ea typeface="Roboto" panose="02000000000000000000" pitchFamily="2" charset="0"/>
              </a:defRPr>
            </a:lvl1pPr>
            <a:lvl2pPr marL="457200" indent="0">
              <a:buNone/>
              <a:defRPr lang="en-US" smtClean="0"/>
            </a:lvl2pPr>
            <a:lvl3pPr>
              <a:defRPr lang="en-US" smtClean="0"/>
            </a:lvl3pPr>
            <a:lvl4pPr>
              <a:defRPr lang="en-US" smtClean="0"/>
            </a:lvl4pPr>
            <a:lvl5pPr>
              <a:defRPr lang="en-US"/>
            </a:lvl5pPr>
          </a:lstStyle>
          <a:p>
            <a:pPr marL="228600" lvl="0" indent="-228600"/>
            <a:r>
              <a:rPr lang="en-US" dirty="0"/>
              <a:t>Click to edit Master text styles</a:t>
            </a:r>
          </a:p>
        </p:txBody>
      </p:sp>
    </p:spTree>
    <p:extLst>
      <p:ext uri="{BB962C8B-B14F-4D97-AF65-F5344CB8AC3E}">
        <p14:creationId xmlns:p14="http://schemas.microsoft.com/office/powerpoint/2010/main" val="1373877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8" cstate="print"/>
          <a:stretch>
            <a:fillRect/>
          </a:stretch>
        </p:blipFill>
        <p:spPr>
          <a:xfrm>
            <a:off x="9416797" y="6194657"/>
            <a:ext cx="2482695" cy="442836"/>
          </a:xfrm>
          <a:prstGeom prst="rect">
            <a:avLst/>
          </a:prstGeom>
        </p:spPr>
      </p:pic>
      <p:pic>
        <p:nvPicPr>
          <p:cNvPr id="17" name="bg object 17"/>
          <p:cNvPicPr/>
          <p:nvPr/>
        </p:nvPicPr>
        <p:blipFill>
          <a:blip r:embed="rId9" cstate="print"/>
          <a:stretch>
            <a:fillRect/>
          </a:stretch>
        </p:blipFill>
        <p:spPr>
          <a:xfrm>
            <a:off x="10732007" y="339852"/>
            <a:ext cx="1040892" cy="957072"/>
          </a:xfrm>
          <a:prstGeom prst="rect">
            <a:avLst/>
          </a:prstGeom>
        </p:spPr>
      </p:pic>
      <p:pic>
        <p:nvPicPr>
          <p:cNvPr id="18" name="bg object 18"/>
          <p:cNvPicPr/>
          <p:nvPr/>
        </p:nvPicPr>
        <p:blipFill>
          <a:blip r:embed="rId10" cstate="print"/>
          <a:stretch>
            <a:fillRect/>
          </a:stretch>
        </p:blipFill>
        <p:spPr>
          <a:xfrm>
            <a:off x="9163811" y="338327"/>
            <a:ext cx="1418844" cy="958596"/>
          </a:xfrm>
          <a:prstGeom prst="rect">
            <a:avLst/>
          </a:prstGeom>
        </p:spPr>
      </p:pic>
      <p:sp>
        <p:nvSpPr>
          <p:cNvPr id="2" name="Holder 2"/>
          <p:cNvSpPr>
            <a:spLocks noGrp="1"/>
          </p:cNvSpPr>
          <p:nvPr>
            <p:ph type="title"/>
          </p:nvPr>
        </p:nvSpPr>
        <p:spPr>
          <a:xfrm>
            <a:off x="916939" y="291846"/>
            <a:ext cx="7017384" cy="635000"/>
          </a:xfrm>
          <a:prstGeom prst="rect">
            <a:avLst/>
          </a:prstGeom>
        </p:spPr>
        <p:txBody>
          <a:bodyPr wrap="square" lIns="0" tIns="0" rIns="0" bIns="0">
            <a:spAutoFit/>
          </a:bodyPr>
          <a:lstStyle>
            <a:lvl1pPr>
              <a:defRPr sz="4000" b="1" i="0">
                <a:solidFill>
                  <a:schemeClr val="tx1"/>
                </a:solidFill>
                <a:latin typeface="Calibri"/>
                <a:cs typeface="Calibri"/>
              </a:defRPr>
            </a:lvl1pPr>
          </a:lstStyle>
          <a:p>
            <a:endParaRPr/>
          </a:p>
        </p:txBody>
      </p:sp>
      <p:sp>
        <p:nvSpPr>
          <p:cNvPr id="3" name="Holder 3"/>
          <p:cNvSpPr>
            <a:spLocks noGrp="1"/>
          </p:cNvSpPr>
          <p:nvPr>
            <p:ph type="body" idx="1"/>
          </p:nvPr>
        </p:nvSpPr>
        <p:spPr>
          <a:xfrm>
            <a:off x="529969" y="1923033"/>
            <a:ext cx="11132059" cy="338554"/>
          </a:xfrm>
          <a:prstGeom prst="rect">
            <a:avLst/>
          </a:prstGeom>
        </p:spPr>
        <p:txBody>
          <a:bodyPr wrap="square" lIns="0" tIns="0" rIns="0" bIns="0">
            <a:spAutoFit/>
          </a:bodyPr>
          <a:lstStyle>
            <a:lvl1pPr>
              <a:defRPr sz="22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1466217" y="6338267"/>
            <a:ext cx="2111375" cy="230832"/>
          </a:xfrm>
          <a:prstGeom prst="rect">
            <a:avLst/>
          </a:prstGeom>
        </p:spPr>
        <p:txBody>
          <a:bodyPr wrap="square" lIns="0" tIns="0" rIns="0" bIns="0">
            <a:spAutoFit/>
          </a:bodyPr>
          <a:lstStyle>
            <a:lvl1pPr>
              <a:defRPr sz="1800" b="0" i="0">
                <a:solidFill>
                  <a:srgbClr val="00B1E2"/>
                </a:solidFill>
                <a:latin typeface="Calibri"/>
                <a:cs typeface="Calibri"/>
              </a:defRPr>
            </a:lvl1pPr>
          </a:lstStyle>
          <a:p>
            <a:pPr marL="12700">
              <a:lnSpc>
                <a:spcPts val="1810"/>
              </a:lnSpc>
            </a:pPr>
            <a:r>
              <a:rPr spc="-25" dirty="0"/>
              <a:t>Waste </a:t>
            </a:r>
            <a:r>
              <a:rPr spc="-5" dirty="0"/>
              <a:t>Wise</a:t>
            </a:r>
            <a:r>
              <a:rPr spc="-10" dirty="0"/>
              <a:t> </a:t>
            </a:r>
            <a:r>
              <a:rPr spc="-5" dirty="0"/>
              <a:t>Cities</a:t>
            </a:r>
            <a:r>
              <a:rPr spc="-10" dirty="0"/>
              <a:t> </a:t>
            </a:r>
            <a:r>
              <a:rPr spc="-45" dirty="0"/>
              <a:t>Tool</a:t>
            </a:r>
          </a:p>
        </p:txBody>
      </p:sp>
      <p:sp>
        <p:nvSpPr>
          <p:cNvPr id="5" name="Holder 5"/>
          <p:cNvSpPr>
            <a:spLocks noGrp="1"/>
          </p:cNvSpPr>
          <p:nvPr>
            <p:ph type="dt" sz="half" idx="6"/>
          </p:nvPr>
        </p:nvSpPr>
        <p:spPr>
          <a:xfrm>
            <a:off x="609600" y="6377943"/>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8/17/2022</a:t>
            </a:fld>
            <a:endParaRPr lang="en-US"/>
          </a:p>
        </p:txBody>
      </p:sp>
      <p:sp>
        <p:nvSpPr>
          <p:cNvPr id="6" name="Holder 6"/>
          <p:cNvSpPr>
            <a:spLocks noGrp="1"/>
          </p:cNvSpPr>
          <p:nvPr>
            <p:ph type="sldNum" sz="quarter" idx="7"/>
          </p:nvPr>
        </p:nvSpPr>
        <p:spPr>
          <a:xfrm>
            <a:off x="790043" y="6338268"/>
            <a:ext cx="307975" cy="461665"/>
          </a:xfrm>
          <a:prstGeom prst="rect">
            <a:avLst/>
          </a:prstGeom>
        </p:spPr>
        <p:txBody>
          <a:bodyPr wrap="square" lIns="0" tIns="0" rIns="0" bIns="0">
            <a:spAutoFit/>
          </a:bodyPr>
          <a:lstStyle>
            <a:lvl1pPr>
              <a:defRPr sz="1800" b="1" i="0">
                <a:solidFill>
                  <a:srgbClr val="00B1E2"/>
                </a:solidFill>
                <a:latin typeface="Calibri"/>
                <a:cs typeface="Calibri"/>
              </a:defRPr>
            </a:lvl1pPr>
          </a:lstStyle>
          <a:p>
            <a:pPr marL="38100">
              <a:lnSpc>
                <a:spcPts val="1810"/>
              </a:lnSpc>
            </a:pPr>
            <a:fld id="{81D60167-4931-47E6-BA6A-407CBD079E47}" type="slidenum">
              <a:rPr dirty="0"/>
              <a:pPr marL="38100">
                <a:lnSpc>
                  <a:spcPts val="1810"/>
                </a:lnSpc>
              </a:pPr>
              <a:t>‹N°›</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https://www.compos13.fr/wp-content/uploads/2017/01/cropped-0_Le-Pavillon-3.jpg" TargetMode="External"/><Relationship Id="rId3" Type="http://schemas.openxmlformats.org/officeDocument/2006/relationships/image" Target="https://lh3.googleusercontent.com/proxy/BJ5bC26-gHzOpYngXlgOjOrQcrklisflD4Ggu_3xrpfQZ_BE0vHWGXhg94NPipR-rFDvCFMHZmrR8Pc1wm1rADSbw13e4uN0FzWfhRoKr_rCmQXg7xJB2w" TargetMode="External"/><Relationship Id="rId7" Type="http://schemas.openxmlformats.org/officeDocument/2006/relationships/image" Target="../media/image55.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https://www.claremontportside.com/wp-content/uploads/2019/04/images1483-5ca214c223c92.jpg" TargetMode="External"/><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58.jpeg"/><Relationship Id="rId4" Type="http://schemas.openxmlformats.org/officeDocument/2006/relationships/image" Target="../media/image57.jpe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https://certification.bureauveritas.com/sites/g/files/zypfnx231/files/2020-12/Green-Finance.png" TargetMode="External"/><Relationship Id="rId7" Type="http://schemas.openxmlformats.org/officeDocument/2006/relationships/image" Target="https://ak.picdn.net/shutterstock/videos/1026696278/thumb/1.jpg?ip=x480" TargetMode="External"/><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https://www.ecomena.org/wp-content/uploads/2014/10/environmental-education.jpg" TargetMode="External"/><Relationship Id="rId4" Type="http://schemas.openxmlformats.org/officeDocument/2006/relationships/image" Target="../media/image62.jpeg"/></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jpe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unhabitat.org/african-clean-cities-member-countries-and-cities?page=1"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8" name="Picture 4"/>
          <p:cNvPicPr>
            <a:picLocks noChangeAspect="1" noChangeArrowheads="1"/>
          </p:cNvPicPr>
          <p:nvPr/>
        </p:nvPicPr>
        <p:blipFill>
          <a:blip r:embed="rId2"/>
          <a:srcRect/>
          <a:stretch>
            <a:fillRect/>
          </a:stretch>
        </p:blipFill>
        <p:spPr bwMode="auto">
          <a:xfrm>
            <a:off x="166646" y="109561"/>
            <a:ext cx="11924658" cy="6677025"/>
          </a:xfrm>
          <a:prstGeom prst="rect">
            <a:avLst/>
          </a:prstGeom>
          <a:noFill/>
          <a:ln w="9525">
            <a:noFill/>
            <a:miter lim="800000"/>
            <a:headEnd/>
            <a:tailEnd/>
          </a:ln>
          <a:effectLst/>
        </p:spPr>
      </p:pic>
      <p:sp>
        <p:nvSpPr>
          <p:cNvPr id="7" name="Title 1"/>
          <p:cNvSpPr>
            <a:spLocks noGrp="1"/>
          </p:cNvSpPr>
          <p:nvPr>
            <p:ph type="title"/>
          </p:nvPr>
        </p:nvSpPr>
        <p:spPr>
          <a:xfrm>
            <a:off x="738150" y="3071810"/>
            <a:ext cx="10515600" cy="2062103"/>
          </a:xfrm>
        </p:spPr>
        <p:txBody>
          <a:bodyPr lIns="91440" tIns="45720" rIns="91440" bIns="45720" anchor="t"/>
          <a:lstStyle/>
          <a:p>
            <a:pPr algn="ctr"/>
            <a:r>
              <a:rPr lang="fr-FR" sz="3200" dirty="0">
                <a:latin typeface="Roboto"/>
              </a:rPr>
              <a:t>L</a:t>
            </a:r>
            <a:r>
              <a:rPr lang="fr-FR" sz="3200" dirty="0">
                <a:latin typeface="Roboto"/>
                <a:cs typeface="Calibri"/>
              </a:rPr>
              <a:t>’application de l’outil Waste Wise Cities </a:t>
            </a:r>
            <a:r>
              <a:rPr lang="fr-FR" sz="3200" dirty="0">
                <a:latin typeface="Roboto"/>
              </a:rPr>
              <a:t>(</a:t>
            </a:r>
            <a:r>
              <a:rPr lang="fr-FR" sz="3200" dirty="0" err="1">
                <a:latin typeface="Roboto"/>
              </a:rPr>
              <a:t>WaCT</a:t>
            </a:r>
            <a:r>
              <a:rPr lang="fr-FR" sz="3200" dirty="0">
                <a:latin typeface="Roboto"/>
              </a:rPr>
              <a:t>) </a:t>
            </a:r>
            <a:r>
              <a:rPr lang="fr-FR" sz="3200" dirty="0">
                <a:latin typeface="Roboto"/>
                <a:cs typeface="Calibri"/>
              </a:rPr>
              <a:t>à Sousse</a:t>
            </a:r>
            <a:br>
              <a:rPr lang="fr-FR" sz="3200" dirty="0">
                <a:latin typeface="Roboto"/>
                <a:cs typeface="Calibri"/>
              </a:rPr>
            </a:br>
            <a:r>
              <a:rPr lang="fr-FR" sz="3200" dirty="0">
                <a:latin typeface="Roboto"/>
                <a:cs typeface="Calibri"/>
              </a:rPr>
              <a:t>Présentée par </a:t>
            </a:r>
            <a:r>
              <a:rPr lang="fr-FR" sz="3200" dirty="0" err="1">
                <a:latin typeface="Roboto"/>
                <a:cs typeface="Calibri"/>
              </a:rPr>
              <a:t>Kawther</a:t>
            </a:r>
            <a:r>
              <a:rPr lang="fr-FR" sz="3200" dirty="0">
                <a:latin typeface="Roboto"/>
                <a:cs typeface="Calibri"/>
              </a:rPr>
              <a:t> </a:t>
            </a:r>
            <a:r>
              <a:rPr lang="fr-FR" sz="3200" dirty="0" err="1">
                <a:latin typeface="Roboto"/>
                <a:cs typeface="Calibri"/>
              </a:rPr>
              <a:t>Mehdoui</a:t>
            </a:r>
            <a:r>
              <a:rPr lang="fr-FR" sz="3200" dirty="0">
                <a:latin typeface="Roboto"/>
                <a:cs typeface="Calibri"/>
              </a:rPr>
              <a:t> </a:t>
            </a:r>
            <a:br>
              <a:rPr lang="fr-FR" sz="3200" dirty="0">
                <a:latin typeface="Roboto"/>
                <a:cs typeface="Calibri"/>
              </a:rPr>
            </a:br>
            <a:r>
              <a:rPr lang="fr-FR" sz="3200" dirty="0">
                <a:latin typeface="Roboto"/>
                <a:cs typeface="Calibri"/>
              </a:rPr>
              <a:t>Adjointe au Maire de Sousse</a:t>
            </a:r>
            <a:endParaRPr lang="en-GB"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3828" y="-87086"/>
            <a:ext cx="4593771" cy="3445328"/>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6200" y="3886200"/>
            <a:ext cx="4605867" cy="3454400"/>
          </a:xfrm>
          <a:prstGeom prst="rect">
            <a:avLst/>
          </a:prstGeom>
        </p:spPr>
      </p:pic>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630385"/>
            <a:ext cx="4303486" cy="3227615"/>
          </a:xfrm>
          <a:prstGeom prst="rect">
            <a:avLst/>
          </a:prstGeom>
        </p:spPr>
      </p:pic>
      <p:pic>
        <p:nvPicPr>
          <p:cNvPr id="10" name="Imag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87086"/>
            <a:ext cx="4673600" cy="3505200"/>
          </a:xfrm>
          <a:prstGeom prst="rect">
            <a:avLst/>
          </a:prstGeom>
        </p:spPr>
      </p:pic>
      <p:pic>
        <p:nvPicPr>
          <p:cNvPr id="9" name="Imag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3886" y="2041042"/>
            <a:ext cx="4724400" cy="3543300"/>
          </a:xfrm>
          <a:prstGeom prst="rect">
            <a:avLst/>
          </a:prstGeom>
        </p:spPr>
      </p:pic>
    </p:spTree>
    <p:extLst>
      <p:ext uri="{BB962C8B-B14F-4D97-AF65-F5344CB8AC3E}">
        <p14:creationId xmlns:p14="http://schemas.microsoft.com/office/powerpoint/2010/main" val="3726496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Image 5"/>
          <p:cNvPicPr>
            <a:picLocks noChangeAspect="1" noChangeArrowheads="1"/>
          </p:cNvPicPr>
          <p:nvPr/>
        </p:nvPicPr>
        <p:blipFill>
          <a:blip r:embed="rId2"/>
          <a:srcRect/>
          <a:stretch>
            <a:fillRect/>
          </a:stretch>
        </p:blipFill>
        <p:spPr bwMode="auto">
          <a:xfrm>
            <a:off x="7972096" y="0"/>
            <a:ext cx="4219904" cy="3200225"/>
          </a:xfrm>
          <a:prstGeom prst="rect">
            <a:avLst/>
          </a:prstGeom>
          <a:noFill/>
          <a:ln w="9525">
            <a:noFill/>
            <a:miter lim="800000"/>
            <a:headEnd/>
            <a:tailEnd/>
          </a:ln>
        </p:spPr>
      </p:pic>
      <p:pic>
        <p:nvPicPr>
          <p:cNvPr id="247811" name="Image 4"/>
          <p:cNvPicPr>
            <a:picLocks noChangeAspect="1" noChangeArrowheads="1"/>
          </p:cNvPicPr>
          <p:nvPr/>
        </p:nvPicPr>
        <p:blipFill>
          <a:blip r:embed="rId3"/>
          <a:srcRect/>
          <a:stretch>
            <a:fillRect/>
          </a:stretch>
        </p:blipFill>
        <p:spPr bwMode="auto">
          <a:xfrm>
            <a:off x="0" y="0"/>
            <a:ext cx="4238612" cy="3221971"/>
          </a:xfrm>
          <a:prstGeom prst="rect">
            <a:avLst/>
          </a:prstGeom>
          <a:noFill/>
          <a:ln w="9525">
            <a:noFill/>
            <a:miter lim="800000"/>
            <a:headEnd/>
            <a:tailEnd/>
          </a:ln>
        </p:spPr>
      </p:pic>
      <p:pic>
        <p:nvPicPr>
          <p:cNvPr id="247812" name="Image 6"/>
          <p:cNvPicPr>
            <a:picLocks noChangeAspect="1" noChangeArrowheads="1"/>
          </p:cNvPicPr>
          <p:nvPr/>
        </p:nvPicPr>
        <p:blipFill>
          <a:blip r:embed="rId4"/>
          <a:srcRect/>
          <a:stretch>
            <a:fillRect/>
          </a:stretch>
        </p:blipFill>
        <p:spPr bwMode="auto">
          <a:xfrm>
            <a:off x="0" y="3636055"/>
            <a:ext cx="4300721" cy="3221945"/>
          </a:xfrm>
          <a:prstGeom prst="rect">
            <a:avLst/>
          </a:prstGeom>
          <a:noFill/>
          <a:ln w="9525">
            <a:noFill/>
            <a:miter lim="800000"/>
            <a:headEnd/>
            <a:tailEnd/>
          </a:ln>
        </p:spPr>
      </p:pic>
      <p:pic>
        <p:nvPicPr>
          <p:cNvPr id="247813" name="Image 16" descr="D:\Waste Wise Cities\Plan Septembre\Ateliers de concertation\244746638_282775730250707_8371477646559544409_n.jpg"/>
          <p:cNvPicPr>
            <a:picLocks noChangeAspect="1" noChangeArrowheads="1"/>
          </p:cNvPicPr>
          <p:nvPr/>
        </p:nvPicPr>
        <p:blipFill>
          <a:blip r:embed="rId5"/>
          <a:srcRect/>
          <a:stretch>
            <a:fillRect/>
          </a:stretch>
        </p:blipFill>
        <p:spPr bwMode="auto">
          <a:xfrm>
            <a:off x="7947227" y="3663773"/>
            <a:ext cx="4244773" cy="3194227"/>
          </a:xfrm>
          <a:prstGeom prst="rect">
            <a:avLst/>
          </a:prstGeom>
          <a:noFill/>
          <a:ln w="9525">
            <a:noFill/>
            <a:miter lim="800000"/>
            <a:headEnd/>
            <a:tailEnd/>
          </a:ln>
        </p:spPr>
      </p:pic>
      <p:pic>
        <p:nvPicPr>
          <p:cNvPr id="247814" name="Image 2"/>
          <p:cNvPicPr>
            <a:picLocks noChangeAspect="1" noChangeArrowheads="1"/>
          </p:cNvPicPr>
          <p:nvPr/>
        </p:nvPicPr>
        <p:blipFill>
          <a:blip r:embed="rId6"/>
          <a:srcRect/>
          <a:stretch>
            <a:fillRect/>
          </a:stretch>
        </p:blipFill>
        <p:spPr bwMode="auto">
          <a:xfrm>
            <a:off x="3881422" y="1785926"/>
            <a:ext cx="4310050" cy="322500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6939" y="291846"/>
            <a:ext cx="7017384" cy="615553"/>
          </a:xfrm>
        </p:spPr>
        <p:txBody>
          <a:bodyPr/>
          <a:lstStyle/>
          <a:p>
            <a:r>
              <a:rPr lang="en-GB" sz="2000" dirty="0" err="1"/>
              <a:t>WaCT</a:t>
            </a:r>
            <a:r>
              <a:rPr lang="en-GB" sz="2000" dirty="0"/>
              <a:t> flow chart </a:t>
            </a:r>
            <a:br>
              <a:rPr lang="fr-FR" sz="2000" dirty="0"/>
            </a:br>
            <a:endParaRPr lang="fr-FR" sz="2000" dirty="0"/>
          </a:p>
        </p:txBody>
      </p:sp>
      <p:pic>
        <p:nvPicPr>
          <p:cNvPr id="261122" name="Image 3"/>
          <p:cNvPicPr>
            <a:picLocks noChangeAspect="1" noChangeArrowheads="1"/>
          </p:cNvPicPr>
          <p:nvPr/>
        </p:nvPicPr>
        <p:blipFill>
          <a:blip r:embed="rId3">
            <a:extLst>
              <a:ext uri="{28A0092B-C50C-407E-A947-70E740481C1C}">
                <a14:useLocalDpi xmlns:a14="http://schemas.microsoft.com/office/drawing/2010/main" val="0"/>
              </a:ext>
            </a:extLst>
          </a:blip>
          <a:srcRect l="29202" t="23276" r="14333" b="21552"/>
          <a:stretch>
            <a:fillRect/>
          </a:stretch>
        </p:blipFill>
        <p:spPr bwMode="auto">
          <a:xfrm>
            <a:off x="479376" y="907399"/>
            <a:ext cx="8903668" cy="48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logo"/>
          <p:cNvPicPr>
            <a:picLocks noChangeAspect="1" noChangeArrowheads="1"/>
          </p:cNvPicPr>
          <p:nvPr/>
        </p:nvPicPr>
        <p:blipFill>
          <a:blip r:embed="rId4"/>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3631203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5" name="Tableau 4"/>
          <p:cNvGraphicFramePr>
            <a:graphicFrameLocks noGrp="1"/>
          </p:cNvGraphicFramePr>
          <p:nvPr>
            <p:extLst>
              <p:ext uri="{D42A27DB-BD31-4B8C-83A1-F6EECF244321}">
                <p14:modId xmlns:p14="http://schemas.microsoft.com/office/powerpoint/2010/main" val="753411128"/>
              </p:ext>
            </p:extLst>
          </p:nvPr>
        </p:nvGraphicFramePr>
        <p:xfrm>
          <a:off x="8328248" y="2179550"/>
          <a:ext cx="3096344" cy="3357589"/>
        </p:xfrm>
        <a:graphic>
          <a:graphicData uri="http://schemas.openxmlformats.org/drawingml/2006/table">
            <a:tbl>
              <a:tblPr/>
              <a:tblGrid>
                <a:gridCol w="337690">
                  <a:extLst>
                    <a:ext uri="{9D8B030D-6E8A-4147-A177-3AD203B41FA5}">
                      <a16:colId xmlns:a16="http://schemas.microsoft.com/office/drawing/2014/main" val="20000"/>
                    </a:ext>
                  </a:extLst>
                </a:gridCol>
                <a:gridCol w="2758654">
                  <a:extLst>
                    <a:ext uri="{9D8B030D-6E8A-4147-A177-3AD203B41FA5}">
                      <a16:colId xmlns:a16="http://schemas.microsoft.com/office/drawing/2014/main" val="20001"/>
                    </a:ext>
                  </a:extLst>
                </a:gridCol>
              </a:tblGrid>
              <a:tr h="516553">
                <a:tc>
                  <a:txBody>
                    <a:bodyPr/>
                    <a:lstStyle/>
                    <a:p>
                      <a:pPr algn="l">
                        <a:lnSpc>
                          <a:spcPct val="115000"/>
                        </a:lnSpc>
                        <a:spcAft>
                          <a:spcPts val="1000"/>
                        </a:spcAft>
                      </a:pPr>
                      <a:endParaRPr lang="fr-CA"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l">
                        <a:lnSpc>
                          <a:spcPct val="115000"/>
                        </a:lnSpc>
                        <a:spcAft>
                          <a:spcPts val="1000"/>
                        </a:spcAft>
                      </a:pPr>
                      <a:r>
                        <a:rPr lang="fr-CA" sz="1200" b="1" dirty="0">
                          <a:latin typeface="Calibri"/>
                          <a:ea typeface="Times New Roman"/>
                          <a:cs typeface="Arial"/>
                        </a:rPr>
                        <a:t>Déchets alimentaires ou de cuisine</a:t>
                      </a:r>
                      <a:endParaRPr lang="fr-FR"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00"/>
                    </a:solidFill>
                  </a:tcPr>
                </a:tc>
                <a:tc>
                  <a:txBody>
                    <a:bodyPr/>
                    <a:lstStyle/>
                    <a:p>
                      <a:pPr algn="l">
                        <a:lnSpc>
                          <a:spcPct val="115000"/>
                        </a:lnSpc>
                        <a:spcAft>
                          <a:spcPts val="1000"/>
                        </a:spcAft>
                      </a:pPr>
                      <a:r>
                        <a:rPr lang="fr-CA" sz="1200" b="1">
                          <a:latin typeface="Calibri"/>
                          <a:ea typeface="Times New Roman"/>
                          <a:cs typeface="Arial"/>
                        </a:rPr>
                        <a:t>Déchets de jardin ou de parc</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l">
                        <a:lnSpc>
                          <a:spcPct val="115000"/>
                        </a:lnSpc>
                        <a:spcAft>
                          <a:spcPts val="1000"/>
                        </a:spcAft>
                      </a:pPr>
                      <a:r>
                        <a:rPr lang="fr-CA" sz="1200" b="1">
                          <a:latin typeface="Calibri"/>
                          <a:ea typeface="Times New Roman"/>
                          <a:cs typeface="Arial"/>
                        </a:rPr>
                        <a:t>Papier et carton</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8276">
                <a:tc>
                  <a:txBody>
                    <a:bodyPr/>
                    <a:lstStyle/>
                    <a:p>
                      <a:pPr algn="l">
                        <a:lnSpc>
                          <a:spcPct val="115000"/>
                        </a:lnSpc>
                        <a:spcAft>
                          <a:spcPts val="1000"/>
                        </a:spcAft>
                      </a:pPr>
                      <a:endParaRPr lang="fr-CA"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a:lnSpc>
                          <a:spcPct val="115000"/>
                        </a:lnSpc>
                        <a:spcAft>
                          <a:spcPts val="1000"/>
                        </a:spcAft>
                      </a:pPr>
                      <a:r>
                        <a:rPr lang="fr-CA" sz="1200" b="1">
                          <a:latin typeface="Calibri"/>
                          <a:ea typeface="Times New Roman"/>
                          <a:cs typeface="Arial"/>
                        </a:rPr>
                        <a:t>Film plastique</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8276">
                <a:tc>
                  <a:txBody>
                    <a:bodyPr/>
                    <a:lstStyle/>
                    <a:p>
                      <a:pPr algn="l">
                        <a:lnSpc>
                          <a:spcPct val="115000"/>
                        </a:lnSpc>
                        <a:spcAft>
                          <a:spcPts val="1000"/>
                        </a:spcAft>
                      </a:pPr>
                      <a:endParaRPr lang="fr-CA"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l">
                        <a:lnSpc>
                          <a:spcPct val="115000"/>
                        </a:lnSpc>
                        <a:spcAft>
                          <a:spcPts val="1000"/>
                        </a:spcAft>
                      </a:pPr>
                      <a:r>
                        <a:rPr lang="fr-CA" sz="1200" b="1">
                          <a:latin typeface="Calibri"/>
                          <a:ea typeface="Times New Roman"/>
                          <a:cs typeface="Arial"/>
                        </a:rPr>
                        <a:t>Plastique dur</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l">
                        <a:lnSpc>
                          <a:spcPct val="115000"/>
                        </a:lnSpc>
                        <a:spcAft>
                          <a:spcPts val="1000"/>
                        </a:spcAft>
                      </a:pPr>
                      <a:r>
                        <a:rPr lang="fr-CA" sz="1200" b="1">
                          <a:latin typeface="Calibri"/>
                          <a:ea typeface="Times New Roman"/>
                          <a:cs typeface="Arial"/>
                        </a:rPr>
                        <a:t>Métaux</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9"/>
                    </a:solidFill>
                  </a:tcPr>
                </a:tc>
                <a:tc>
                  <a:txBody>
                    <a:bodyPr/>
                    <a:lstStyle/>
                    <a:p>
                      <a:pPr marL="0" marR="0" indent="0" algn="l" defTabSz="914400" eaLnBrk="1" fontAlgn="auto" latinLnBrk="0" hangingPunct="1">
                        <a:lnSpc>
                          <a:spcPct val="115000"/>
                        </a:lnSpc>
                        <a:spcBef>
                          <a:spcPts val="0"/>
                        </a:spcBef>
                        <a:spcAft>
                          <a:spcPts val="1000"/>
                        </a:spcAft>
                        <a:buClrTx/>
                        <a:buSzTx/>
                        <a:buFontTx/>
                        <a:buNone/>
                        <a:tabLst/>
                        <a:defRPr/>
                      </a:pPr>
                      <a:r>
                        <a:rPr lang="fr-CA" sz="1200" b="1" dirty="0">
                          <a:latin typeface="+mn-lt"/>
                          <a:ea typeface="Times New Roman"/>
                          <a:cs typeface="Arial"/>
                        </a:rPr>
                        <a:t>Produits composites</a:t>
                      </a:r>
                      <a:r>
                        <a:rPr lang="fr-CA" sz="1200" b="1" dirty="0">
                          <a:latin typeface="Calibri"/>
                          <a:ea typeface="Times New Roman"/>
                          <a:cs typeface="Arial"/>
                        </a:rPr>
                        <a:t> </a:t>
                      </a:r>
                      <a:endParaRPr lang="fr-FR"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8276">
                <a:tc>
                  <a:txBody>
                    <a:bodyPr/>
                    <a:lstStyle/>
                    <a:p>
                      <a:pPr algn="l">
                        <a:lnSpc>
                          <a:spcPct val="115000"/>
                        </a:lnSpc>
                        <a:spcAft>
                          <a:spcPts val="1000"/>
                        </a:spcAft>
                      </a:pPr>
                      <a:endParaRPr lang="fr-CA"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6600"/>
                    </a:solidFill>
                  </a:tcPr>
                </a:tc>
                <a:tc>
                  <a:txBody>
                    <a:bodyPr/>
                    <a:lstStyle/>
                    <a:p>
                      <a:pPr algn="l">
                        <a:lnSpc>
                          <a:spcPct val="115000"/>
                        </a:lnSpc>
                        <a:spcAft>
                          <a:spcPts val="1000"/>
                        </a:spcAft>
                      </a:pPr>
                      <a:r>
                        <a:rPr lang="fr-CA" sz="1200" b="1" dirty="0">
                          <a:latin typeface="Calibri"/>
                          <a:ea typeface="Times New Roman"/>
                          <a:cs typeface="Arial"/>
                        </a:rPr>
                        <a:t>Textiles, vêtements, chaussures</a:t>
                      </a:r>
                      <a:endParaRPr lang="fr-FR"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7171"/>
                    </a:solidFill>
                  </a:tcPr>
                </a:tc>
                <a:tc>
                  <a:txBody>
                    <a:bodyPr/>
                    <a:lstStyle/>
                    <a:p>
                      <a:pPr algn="l">
                        <a:lnSpc>
                          <a:spcPct val="115000"/>
                        </a:lnSpc>
                        <a:spcAft>
                          <a:spcPts val="1000"/>
                        </a:spcAft>
                      </a:pPr>
                      <a:r>
                        <a:rPr lang="fr-CA" sz="1200" b="1">
                          <a:latin typeface="Calibri"/>
                          <a:ea typeface="Times New Roman"/>
                          <a:cs typeface="Arial"/>
                        </a:rPr>
                        <a:t>Bois</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6000"/>
                    </a:solidFill>
                  </a:tcPr>
                </a:tc>
                <a:tc>
                  <a:txBody>
                    <a:bodyPr/>
                    <a:lstStyle/>
                    <a:p>
                      <a:pPr algn="l">
                        <a:lnSpc>
                          <a:spcPct val="115000"/>
                        </a:lnSpc>
                        <a:spcAft>
                          <a:spcPts val="1000"/>
                        </a:spcAft>
                      </a:pPr>
                      <a:r>
                        <a:rPr lang="fr-CA" sz="1200" b="1">
                          <a:latin typeface="Calibri"/>
                          <a:ea typeface="Times New Roman"/>
                          <a:cs typeface="Arial"/>
                        </a:rPr>
                        <a:t>Déchets spéciaux</a:t>
                      </a:r>
                      <a:endParaRPr lang="fr-FR"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algn="l">
                        <a:lnSpc>
                          <a:spcPct val="115000"/>
                        </a:lnSpc>
                        <a:spcAft>
                          <a:spcPts val="1000"/>
                        </a:spcAft>
                      </a:pPr>
                      <a:r>
                        <a:rPr lang="fr-CA" sz="1200" b="1" dirty="0">
                          <a:latin typeface="+mn-lt"/>
                          <a:ea typeface="Times New Roman"/>
                          <a:cs typeface="Arial"/>
                        </a:rPr>
                        <a:t>Verre</a:t>
                      </a:r>
                      <a:endParaRPr lang="fr-FR"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8276">
                <a:tc>
                  <a:txBody>
                    <a:bodyPr/>
                    <a:lstStyle/>
                    <a:p>
                      <a:pPr algn="l">
                        <a:lnSpc>
                          <a:spcPct val="115000"/>
                        </a:lnSpc>
                        <a:spcAft>
                          <a:spcPts val="1000"/>
                        </a:spcAft>
                      </a:pPr>
                      <a:endParaRPr lang="fr-CA" sz="1200" b="1">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85623"/>
                    </a:solidFill>
                  </a:tcPr>
                </a:tc>
                <a:tc>
                  <a:txBody>
                    <a:bodyPr/>
                    <a:lstStyle/>
                    <a:p>
                      <a:pPr algn="l">
                        <a:lnSpc>
                          <a:spcPct val="115000"/>
                        </a:lnSpc>
                        <a:spcAft>
                          <a:spcPts val="1000"/>
                        </a:spcAft>
                      </a:pPr>
                      <a:r>
                        <a:rPr lang="fr-CA" sz="1200" b="1" dirty="0">
                          <a:latin typeface="Calibri"/>
                          <a:ea typeface="Times New Roman"/>
                          <a:cs typeface="Arial"/>
                        </a:rPr>
                        <a:t>Autres</a:t>
                      </a:r>
                      <a:endParaRPr lang="fr-FR" sz="1200" b="1"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pic>
        <p:nvPicPr>
          <p:cNvPr id="6" name="Image 17" descr="C:\Users\win10\Pictures\Screenshots\Capture d’écran (297).png"/>
          <p:cNvPicPr>
            <a:picLocks noChangeAspect="1" noChangeArrowheads="1"/>
          </p:cNvPicPr>
          <p:nvPr/>
        </p:nvPicPr>
        <p:blipFill>
          <a:blip r:embed="rId2">
            <a:extLst>
              <a:ext uri="{28A0092B-C50C-407E-A947-70E740481C1C}">
                <a14:useLocalDpi xmlns:a14="http://schemas.microsoft.com/office/drawing/2010/main" val="0"/>
              </a:ext>
            </a:extLst>
          </a:blip>
          <a:srcRect l="60588" t="48485" r="18212" b="15279"/>
          <a:stretch>
            <a:fillRect/>
          </a:stretch>
        </p:blipFill>
        <p:spPr bwMode="auto">
          <a:xfrm>
            <a:off x="2331991" y="1964487"/>
            <a:ext cx="4071966" cy="390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6"/>
          <p:cNvSpPr txBox="1"/>
          <p:nvPr/>
        </p:nvSpPr>
        <p:spPr>
          <a:xfrm>
            <a:off x="4881562" y="3933820"/>
            <a:ext cx="781812" cy="307777"/>
          </a:xfrm>
          <a:prstGeom prst="rect">
            <a:avLst/>
          </a:prstGeom>
          <a:noFill/>
        </p:spPr>
        <p:txBody>
          <a:bodyPr wrap="square" rtlCol="0">
            <a:spAutoFit/>
          </a:bodyPr>
          <a:lstStyle/>
          <a:p>
            <a:r>
              <a:rPr lang="fr-FR" sz="1400" dirty="0"/>
              <a:t>57%</a:t>
            </a:r>
          </a:p>
        </p:txBody>
      </p:sp>
      <p:sp>
        <p:nvSpPr>
          <p:cNvPr id="8" name="ZoneTexte 7"/>
          <p:cNvSpPr txBox="1"/>
          <p:nvPr/>
        </p:nvSpPr>
        <p:spPr>
          <a:xfrm>
            <a:off x="3586162" y="4619620"/>
            <a:ext cx="781812" cy="307777"/>
          </a:xfrm>
          <a:prstGeom prst="rect">
            <a:avLst/>
          </a:prstGeom>
          <a:noFill/>
        </p:spPr>
        <p:txBody>
          <a:bodyPr wrap="square" rtlCol="0">
            <a:spAutoFit/>
          </a:bodyPr>
          <a:lstStyle/>
          <a:p>
            <a:r>
              <a:rPr lang="fr-FR" sz="1400" dirty="0"/>
              <a:t>5%</a:t>
            </a:r>
          </a:p>
        </p:txBody>
      </p:sp>
      <p:sp>
        <p:nvSpPr>
          <p:cNvPr id="9" name="ZoneTexte 8"/>
          <p:cNvSpPr txBox="1"/>
          <p:nvPr/>
        </p:nvSpPr>
        <p:spPr>
          <a:xfrm>
            <a:off x="3243262" y="4311843"/>
            <a:ext cx="781812" cy="307777"/>
          </a:xfrm>
          <a:prstGeom prst="rect">
            <a:avLst/>
          </a:prstGeom>
          <a:noFill/>
        </p:spPr>
        <p:txBody>
          <a:bodyPr wrap="square" rtlCol="0">
            <a:spAutoFit/>
          </a:bodyPr>
          <a:lstStyle/>
          <a:p>
            <a:r>
              <a:rPr lang="fr-FR" sz="1400" dirty="0"/>
              <a:t>7%</a:t>
            </a:r>
          </a:p>
        </p:txBody>
      </p:sp>
      <p:sp>
        <p:nvSpPr>
          <p:cNvPr id="10" name="ZoneTexte 9"/>
          <p:cNvSpPr txBox="1"/>
          <p:nvPr/>
        </p:nvSpPr>
        <p:spPr>
          <a:xfrm>
            <a:off x="2900362" y="3807732"/>
            <a:ext cx="781812" cy="307777"/>
          </a:xfrm>
          <a:prstGeom prst="rect">
            <a:avLst/>
          </a:prstGeom>
          <a:noFill/>
        </p:spPr>
        <p:txBody>
          <a:bodyPr wrap="square" rtlCol="0">
            <a:spAutoFit/>
          </a:bodyPr>
          <a:lstStyle/>
          <a:p>
            <a:r>
              <a:rPr lang="fr-FR" sz="1400" dirty="0"/>
              <a:t>7.6%</a:t>
            </a:r>
          </a:p>
        </p:txBody>
      </p:sp>
      <p:sp>
        <p:nvSpPr>
          <p:cNvPr id="11" name="ZoneTexte 10"/>
          <p:cNvSpPr txBox="1"/>
          <p:nvPr/>
        </p:nvSpPr>
        <p:spPr>
          <a:xfrm>
            <a:off x="2914010" y="3130903"/>
            <a:ext cx="781812" cy="307777"/>
          </a:xfrm>
          <a:prstGeom prst="rect">
            <a:avLst/>
          </a:prstGeom>
          <a:noFill/>
        </p:spPr>
        <p:txBody>
          <a:bodyPr wrap="square" rtlCol="0">
            <a:spAutoFit/>
          </a:bodyPr>
          <a:lstStyle/>
          <a:p>
            <a:r>
              <a:rPr lang="fr-FR" sz="1400" dirty="0"/>
              <a:t>7.6%</a:t>
            </a:r>
          </a:p>
        </p:txBody>
      </p:sp>
      <p:sp>
        <p:nvSpPr>
          <p:cNvPr id="12" name="ZoneTexte 11"/>
          <p:cNvSpPr txBox="1"/>
          <p:nvPr/>
        </p:nvSpPr>
        <p:spPr>
          <a:xfrm>
            <a:off x="3052762" y="2877764"/>
            <a:ext cx="781812" cy="307777"/>
          </a:xfrm>
          <a:prstGeom prst="rect">
            <a:avLst/>
          </a:prstGeom>
          <a:noFill/>
        </p:spPr>
        <p:txBody>
          <a:bodyPr wrap="square" rtlCol="0">
            <a:spAutoFit/>
          </a:bodyPr>
          <a:lstStyle/>
          <a:p>
            <a:r>
              <a:rPr lang="fr-FR" sz="1400" dirty="0"/>
              <a:t>3%</a:t>
            </a:r>
          </a:p>
        </p:txBody>
      </p:sp>
      <p:sp>
        <p:nvSpPr>
          <p:cNvPr id="13" name="ZoneTexte 12"/>
          <p:cNvSpPr txBox="1"/>
          <p:nvPr/>
        </p:nvSpPr>
        <p:spPr>
          <a:xfrm>
            <a:off x="3929062" y="2338677"/>
            <a:ext cx="781812" cy="307777"/>
          </a:xfrm>
          <a:prstGeom prst="rect">
            <a:avLst/>
          </a:prstGeom>
          <a:noFill/>
        </p:spPr>
        <p:txBody>
          <a:bodyPr wrap="square" rtlCol="0">
            <a:spAutoFit/>
          </a:bodyPr>
          <a:lstStyle/>
          <a:p>
            <a:r>
              <a:rPr lang="fr-FR" sz="1400" dirty="0"/>
              <a:t>5%</a:t>
            </a:r>
          </a:p>
        </p:txBody>
      </p:sp>
      <p:sp>
        <p:nvSpPr>
          <p:cNvPr id="14" name="ZoneTexte 13"/>
          <p:cNvSpPr txBox="1"/>
          <p:nvPr/>
        </p:nvSpPr>
        <p:spPr>
          <a:xfrm>
            <a:off x="3586162" y="2465246"/>
            <a:ext cx="781812" cy="307777"/>
          </a:xfrm>
          <a:prstGeom prst="rect">
            <a:avLst/>
          </a:prstGeom>
          <a:noFill/>
        </p:spPr>
        <p:txBody>
          <a:bodyPr wrap="square" rtlCol="0">
            <a:spAutoFit/>
          </a:bodyPr>
          <a:lstStyle/>
          <a:p>
            <a:r>
              <a:rPr lang="fr-FR" sz="1400" dirty="0"/>
              <a:t>4%</a:t>
            </a:r>
          </a:p>
        </p:txBody>
      </p:sp>
      <p:pic>
        <p:nvPicPr>
          <p:cNvPr id="15" name="Picture 2" descr="logo"/>
          <p:cNvPicPr>
            <a:picLocks noChangeAspect="1" noChangeArrowheads="1"/>
          </p:cNvPicPr>
          <p:nvPr/>
        </p:nvPicPr>
        <p:blipFill>
          <a:blip r:embed="rId3"/>
          <a:srcRect/>
          <a:stretch>
            <a:fillRect/>
          </a:stretch>
        </p:blipFill>
        <p:spPr bwMode="auto">
          <a:xfrm>
            <a:off x="238085" y="5983519"/>
            <a:ext cx="3071833" cy="757849"/>
          </a:xfrm>
          <a:prstGeom prst="rect">
            <a:avLst/>
          </a:prstGeom>
          <a:noFill/>
          <a:ln w="9525">
            <a:noFill/>
            <a:miter lim="800000"/>
            <a:headEnd/>
            <a:tailEnd/>
          </a:ln>
        </p:spPr>
      </p:pic>
    </p:spTree>
    <p:extLst>
      <p:ext uri="{BB962C8B-B14F-4D97-AF65-F5344CB8AC3E}">
        <p14:creationId xmlns:p14="http://schemas.microsoft.com/office/powerpoint/2010/main" val="1159279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185436460"/>
              </p:ext>
            </p:extLst>
          </p:nvPr>
        </p:nvGraphicFramePr>
        <p:xfrm>
          <a:off x="1595406" y="1643050"/>
          <a:ext cx="7596938" cy="3238520"/>
        </p:xfrm>
        <a:graphic>
          <a:graphicData uri="http://schemas.openxmlformats.org/drawingml/2006/table">
            <a:tbl>
              <a:tblPr>
                <a:tableStyleId>{5C22544A-7EE6-4342-B048-85BDC9FD1C3A}</a:tableStyleId>
              </a:tblPr>
              <a:tblGrid>
                <a:gridCol w="3487927">
                  <a:extLst>
                    <a:ext uri="{9D8B030D-6E8A-4147-A177-3AD203B41FA5}">
                      <a16:colId xmlns:a16="http://schemas.microsoft.com/office/drawing/2014/main" val="20000"/>
                    </a:ext>
                  </a:extLst>
                </a:gridCol>
                <a:gridCol w="4109011">
                  <a:extLst>
                    <a:ext uri="{9D8B030D-6E8A-4147-A177-3AD203B41FA5}">
                      <a16:colId xmlns:a16="http://schemas.microsoft.com/office/drawing/2014/main" val="20001"/>
                    </a:ext>
                  </a:extLst>
                </a:gridCol>
              </a:tblGrid>
              <a:tr h="714380">
                <a:tc>
                  <a:txBody>
                    <a:bodyPr/>
                    <a:lstStyle/>
                    <a:p>
                      <a:pPr algn="just">
                        <a:spcAft>
                          <a:spcPts val="0"/>
                        </a:spcAft>
                      </a:pPr>
                      <a:r>
                        <a:rPr lang="en-GB" sz="2000" b="1" dirty="0" err="1"/>
                        <a:t>Catégorie</a:t>
                      </a:r>
                      <a:r>
                        <a:rPr lang="en-GB" sz="2000" b="1" dirty="0"/>
                        <a:t> de </a:t>
                      </a:r>
                      <a:r>
                        <a:rPr lang="en-GB" sz="2000" b="1" dirty="0" err="1"/>
                        <a:t>déchets</a:t>
                      </a:r>
                      <a:endParaRPr lang="fr-FR" sz="2000" b="1" dirty="0">
                        <a:latin typeface="Times New Roman"/>
                        <a:ea typeface="MS Mincho"/>
                        <a:cs typeface="Arial"/>
                      </a:endParaRPr>
                    </a:p>
                  </a:txBody>
                  <a:tcPr marL="68580" marR="68580" marT="0" marB="0"/>
                </a:tc>
                <a:tc>
                  <a:txBody>
                    <a:bodyPr/>
                    <a:lstStyle/>
                    <a:p>
                      <a:pPr algn="just">
                        <a:spcAft>
                          <a:spcPts val="0"/>
                        </a:spcAft>
                      </a:pPr>
                      <a:r>
                        <a:rPr lang="fr-FR" sz="2000" b="1" dirty="0"/>
                        <a:t>Potentiel recyclable (t/j)</a:t>
                      </a:r>
                      <a:endParaRPr lang="fr-FR" sz="2000" b="1" dirty="0">
                        <a:latin typeface="Times New Roman"/>
                        <a:ea typeface="MS Mincho"/>
                        <a:cs typeface="Arial"/>
                      </a:endParaRPr>
                    </a:p>
                  </a:txBody>
                  <a:tcPr marL="68580" marR="68580" marT="0" marB="0"/>
                </a:tc>
                <a:extLst>
                  <a:ext uri="{0D108BD9-81ED-4DB2-BD59-A6C34878D82A}">
                    <a16:rowId xmlns:a16="http://schemas.microsoft.com/office/drawing/2014/main" val="10000"/>
                  </a:ext>
                </a:extLst>
              </a:tr>
              <a:tr h="631035">
                <a:tc>
                  <a:txBody>
                    <a:bodyPr/>
                    <a:lstStyle/>
                    <a:p>
                      <a:pPr algn="just">
                        <a:spcAft>
                          <a:spcPts val="0"/>
                        </a:spcAft>
                      </a:pPr>
                      <a:r>
                        <a:rPr lang="en-GB" sz="2000" b="1" dirty="0" err="1"/>
                        <a:t>Plastique</a:t>
                      </a:r>
                      <a:r>
                        <a:rPr lang="en-GB" sz="2000" b="1" dirty="0"/>
                        <a:t> dense</a:t>
                      </a:r>
                      <a:endParaRPr lang="fr-FR" sz="2000" b="1" dirty="0">
                        <a:latin typeface="Times New Roman"/>
                        <a:ea typeface="MS Mincho"/>
                        <a:cs typeface="Arial"/>
                      </a:endParaRPr>
                    </a:p>
                  </a:txBody>
                  <a:tcPr marL="68580" marR="68580" marT="0" marB="0"/>
                </a:tc>
                <a:tc>
                  <a:txBody>
                    <a:bodyPr/>
                    <a:lstStyle/>
                    <a:p>
                      <a:pPr algn="just">
                        <a:spcAft>
                          <a:spcPts val="0"/>
                        </a:spcAft>
                      </a:pPr>
                      <a:r>
                        <a:rPr lang="en-GB" sz="2000" b="1" dirty="0"/>
                        <a:t>22</a:t>
                      </a:r>
                      <a:endParaRPr lang="fr-FR" sz="2000" b="1" dirty="0">
                        <a:latin typeface="Times New Roman"/>
                        <a:ea typeface="MS Mincho"/>
                        <a:cs typeface="Arial"/>
                      </a:endParaRPr>
                    </a:p>
                  </a:txBody>
                  <a:tcPr marL="68580" marR="68580" marT="0" marB="0"/>
                </a:tc>
                <a:extLst>
                  <a:ext uri="{0D108BD9-81ED-4DB2-BD59-A6C34878D82A}">
                    <a16:rowId xmlns:a16="http://schemas.microsoft.com/office/drawing/2014/main" val="10001"/>
                  </a:ext>
                </a:extLst>
              </a:tr>
              <a:tr h="631035">
                <a:tc>
                  <a:txBody>
                    <a:bodyPr/>
                    <a:lstStyle/>
                    <a:p>
                      <a:pPr algn="just">
                        <a:spcAft>
                          <a:spcPts val="0"/>
                        </a:spcAft>
                      </a:pPr>
                      <a:r>
                        <a:rPr lang="en-GB" sz="2000" b="1" dirty="0"/>
                        <a:t>Film </a:t>
                      </a:r>
                      <a:r>
                        <a:rPr lang="en-GB" sz="2000" b="1" dirty="0" err="1"/>
                        <a:t>plastique</a:t>
                      </a:r>
                      <a:endParaRPr lang="fr-FR" sz="2000" b="1" dirty="0">
                        <a:latin typeface="Times New Roman"/>
                        <a:ea typeface="MS Mincho"/>
                        <a:cs typeface="Arial"/>
                      </a:endParaRPr>
                    </a:p>
                  </a:txBody>
                  <a:tcPr marL="68580" marR="68580" marT="0" marB="0"/>
                </a:tc>
                <a:tc>
                  <a:txBody>
                    <a:bodyPr/>
                    <a:lstStyle/>
                    <a:p>
                      <a:pPr algn="just">
                        <a:spcAft>
                          <a:spcPts val="0"/>
                        </a:spcAft>
                      </a:pPr>
                      <a:r>
                        <a:rPr lang="en-GB" sz="2000" b="1" dirty="0"/>
                        <a:t>20</a:t>
                      </a:r>
                      <a:endParaRPr lang="fr-FR" sz="2000" b="1" dirty="0">
                        <a:latin typeface="Times New Roman"/>
                        <a:ea typeface="MS Mincho"/>
                        <a:cs typeface="Arial"/>
                      </a:endParaRPr>
                    </a:p>
                  </a:txBody>
                  <a:tcPr marL="68580" marR="68580" marT="0" marB="0"/>
                </a:tc>
                <a:extLst>
                  <a:ext uri="{0D108BD9-81ED-4DB2-BD59-A6C34878D82A}">
                    <a16:rowId xmlns:a16="http://schemas.microsoft.com/office/drawing/2014/main" val="10002"/>
                  </a:ext>
                </a:extLst>
              </a:tr>
              <a:tr h="631035">
                <a:tc>
                  <a:txBody>
                    <a:bodyPr/>
                    <a:lstStyle/>
                    <a:p>
                      <a:pPr algn="just">
                        <a:spcAft>
                          <a:spcPts val="0"/>
                        </a:spcAft>
                      </a:pPr>
                      <a:r>
                        <a:rPr lang="en-GB" sz="2000" b="1" dirty="0" err="1"/>
                        <a:t>Papier</a:t>
                      </a:r>
                      <a:r>
                        <a:rPr lang="en-GB" sz="2000" b="1" dirty="0"/>
                        <a:t> et carton</a:t>
                      </a:r>
                      <a:endParaRPr lang="fr-FR" sz="2000" b="1" dirty="0">
                        <a:latin typeface="Times New Roman"/>
                        <a:ea typeface="MS Mincho"/>
                        <a:cs typeface="Arial"/>
                      </a:endParaRPr>
                    </a:p>
                  </a:txBody>
                  <a:tcPr marL="68580" marR="68580" marT="0" marB="0"/>
                </a:tc>
                <a:tc>
                  <a:txBody>
                    <a:bodyPr/>
                    <a:lstStyle/>
                    <a:p>
                      <a:pPr algn="just">
                        <a:spcAft>
                          <a:spcPts val="0"/>
                        </a:spcAft>
                      </a:pPr>
                      <a:r>
                        <a:rPr lang="en-GB" sz="2000" b="1" dirty="0"/>
                        <a:t>13</a:t>
                      </a:r>
                      <a:endParaRPr lang="fr-FR" sz="2000" b="1" dirty="0">
                        <a:latin typeface="Times New Roman"/>
                        <a:ea typeface="MS Mincho"/>
                        <a:cs typeface="Arial"/>
                      </a:endParaRPr>
                    </a:p>
                  </a:txBody>
                  <a:tcPr marL="68580" marR="68580" marT="0" marB="0"/>
                </a:tc>
                <a:extLst>
                  <a:ext uri="{0D108BD9-81ED-4DB2-BD59-A6C34878D82A}">
                    <a16:rowId xmlns:a16="http://schemas.microsoft.com/office/drawing/2014/main" val="10003"/>
                  </a:ext>
                </a:extLst>
              </a:tr>
              <a:tr h="631035">
                <a:tc>
                  <a:txBody>
                    <a:bodyPr/>
                    <a:lstStyle/>
                    <a:p>
                      <a:pPr algn="just">
                        <a:spcAft>
                          <a:spcPts val="0"/>
                        </a:spcAft>
                      </a:pPr>
                      <a:r>
                        <a:rPr lang="en-GB" sz="2000" b="1" dirty="0" err="1"/>
                        <a:t>Déchets</a:t>
                      </a:r>
                      <a:r>
                        <a:rPr lang="en-GB" sz="2000" b="1" dirty="0"/>
                        <a:t> </a:t>
                      </a:r>
                      <a:r>
                        <a:rPr lang="en-GB" sz="2000" b="1" dirty="0" err="1"/>
                        <a:t>Organiques</a:t>
                      </a:r>
                      <a:endParaRPr lang="fr-FR" sz="2000" b="1" dirty="0">
                        <a:latin typeface="Times New Roman"/>
                        <a:ea typeface="MS Mincho"/>
                        <a:cs typeface="Arial"/>
                      </a:endParaRPr>
                    </a:p>
                  </a:txBody>
                  <a:tcPr marL="68580" marR="68580" marT="0" marB="0"/>
                </a:tc>
                <a:tc>
                  <a:txBody>
                    <a:bodyPr/>
                    <a:lstStyle/>
                    <a:p>
                      <a:pPr algn="just">
                        <a:spcAft>
                          <a:spcPts val="0"/>
                        </a:spcAft>
                      </a:pPr>
                      <a:r>
                        <a:rPr lang="en-GB" sz="2000" b="1" dirty="0"/>
                        <a:t>169</a:t>
                      </a:r>
                      <a:endParaRPr lang="fr-FR" sz="2000" b="1" dirty="0">
                        <a:solidFill>
                          <a:srgbClr val="FF0000"/>
                        </a:solidFill>
                        <a:latin typeface="Times New Roman"/>
                        <a:ea typeface="MS Mincho"/>
                        <a:cs typeface="Arial"/>
                      </a:endParaRPr>
                    </a:p>
                  </a:txBody>
                  <a:tcPr marL="68580" marR="68580" marT="0" marB="0"/>
                </a:tc>
                <a:extLst>
                  <a:ext uri="{0D108BD9-81ED-4DB2-BD59-A6C34878D82A}">
                    <a16:rowId xmlns:a16="http://schemas.microsoft.com/office/drawing/2014/main" val="10004"/>
                  </a:ext>
                </a:extLst>
              </a:tr>
            </a:tbl>
          </a:graphicData>
        </a:graphic>
      </p:graphicFrame>
      <p:sp>
        <p:nvSpPr>
          <p:cNvPr id="243714"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243715" name="Rectangle 3"/>
          <p:cNvSpPr>
            <a:spLocks noChangeArrowheads="1"/>
          </p:cNvSpPr>
          <p:nvPr/>
        </p:nvSpPr>
        <p:spPr bwMode="auto">
          <a:xfrm>
            <a:off x="0" y="22288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2" name="Rectangle 1"/>
          <p:cNvSpPr/>
          <p:nvPr/>
        </p:nvSpPr>
        <p:spPr>
          <a:xfrm>
            <a:off x="1559496" y="528758"/>
            <a:ext cx="3198696" cy="523220"/>
          </a:xfrm>
          <a:prstGeom prst="rect">
            <a:avLst/>
          </a:prstGeom>
        </p:spPr>
        <p:txBody>
          <a:bodyPr wrap="none">
            <a:spAutoFit/>
          </a:bodyPr>
          <a:lstStyle/>
          <a:p>
            <a:r>
              <a:rPr lang="fr-FR" sz="2800" b="1" dirty="0"/>
              <a:t>Potentiel recyclable </a:t>
            </a:r>
            <a:endParaRPr lang="fr-FR" sz="2800" dirty="0"/>
          </a:p>
        </p:txBody>
      </p:sp>
      <p:pic>
        <p:nvPicPr>
          <p:cNvPr id="6" name="Picture 2" descr="logo"/>
          <p:cNvPicPr>
            <a:picLocks noChangeAspect="1" noChangeArrowheads="1"/>
          </p:cNvPicPr>
          <p:nvPr/>
        </p:nvPicPr>
        <p:blipFill>
          <a:blip r:embed="rId2"/>
          <a:srcRect/>
          <a:stretch>
            <a:fillRect/>
          </a:stretch>
        </p:blipFill>
        <p:spPr bwMode="auto">
          <a:xfrm>
            <a:off x="238085" y="5927128"/>
            <a:ext cx="3071833" cy="757849"/>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8150" y="500042"/>
            <a:ext cx="8536647" cy="1231106"/>
          </a:xfrm>
        </p:spPr>
        <p:txBody>
          <a:bodyPr/>
          <a:lstStyle/>
          <a:p>
            <a:r>
              <a:rPr lang="fr-FR" dirty="0"/>
              <a:t>Ateliers avec les parties prenantes</a:t>
            </a:r>
          </a:p>
        </p:txBody>
      </p:sp>
      <p:pic>
        <p:nvPicPr>
          <p:cNvPr id="4" name="Image 3"/>
          <p:cNvPicPr/>
          <p:nvPr/>
        </p:nvPicPr>
        <p:blipFill>
          <a:blip r:embed="rId3" cstate="print">
            <a:extLst>
              <a:ext uri="{28A0092B-C50C-407E-A947-70E740481C1C}">
                <a14:useLocalDpi xmlns:a14="http://schemas.microsoft.com/office/drawing/2010/main" val="0"/>
              </a:ext>
            </a:extLst>
          </a:blip>
          <a:stretch>
            <a:fillRect/>
          </a:stretch>
        </p:blipFill>
        <p:spPr>
          <a:xfrm>
            <a:off x="609600" y="1981200"/>
            <a:ext cx="5257800" cy="3505200"/>
          </a:xfrm>
          <a:prstGeom prst="rect">
            <a:avLst/>
          </a:prstGeom>
        </p:spPr>
      </p:pic>
      <p:pic>
        <p:nvPicPr>
          <p:cNvPr id="5" name="Image 4"/>
          <p:cNvPicPr/>
          <p:nvPr/>
        </p:nvPicPr>
        <p:blipFill>
          <a:blip r:embed="rId4" cstate="print">
            <a:extLst>
              <a:ext uri="{28A0092B-C50C-407E-A947-70E740481C1C}">
                <a14:useLocalDpi xmlns:a14="http://schemas.microsoft.com/office/drawing/2010/main" val="0"/>
              </a:ext>
            </a:extLst>
          </a:blip>
          <a:stretch>
            <a:fillRect/>
          </a:stretch>
        </p:blipFill>
        <p:spPr>
          <a:xfrm>
            <a:off x="6172200" y="1949116"/>
            <a:ext cx="5257800" cy="3505200"/>
          </a:xfrm>
          <a:prstGeom prst="rect">
            <a:avLst/>
          </a:prstGeom>
        </p:spPr>
      </p:pic>
      <p:pic>
        <p:nvPicPr>
          <p:cNvPr id="6" name="Picture 2" descr="logo"/>
          <p:cNvPicPr>
            <a:picLocks noChangeAspect="1" noChangeArrowheads="1"/>
          </p:cNvPicPr>
          <p:nvPr/>
        </p:nvPicPr>
        <p:blipFill>
          <a:blip r:embed="rId5"/>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2780734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ogo"/>
          <p:cNvPicPr>
            <a:picLocks noChangeAspect="1" noChangeArrowheads="1"/>
          </p:cNvPicPr>
          <p:nvPr/>
        </p:nvPicPr>
        <p:blipFill>
          <a:blip r:embed="rId2"/>
          <a:srcRect/>
          <a:stretch>
            <a:fillRect/>
          </a:stretch>
        </p:blipFill>
        <p:spPr bwMode="auto">
          <a:xfrm>
            <a:off x="238085" y="5927128"/>
            <a:ext cx="3071833" cy="757849"/>
          </a:xfrm>
          <a:prstGeom prst="rect">
            <a:avLst/>
          </a:prstGeom>
          <a:noFill/>
          <a:ln w="9525">
            <a:noFill/>
            <a:miter lim="800000"/>
            <a:headEnd/>
            <a:tailEnd/>
          </a:ln>
        </p:spPr>
      </p:pic>
      <p:pic>
        <p:nvPicPr>
          <p:cNvPr id="2" name="Image 1"/>
          <p:cNvPicPr>
            <a:picLocks noChangeAspect="1"/>
          </p:cNvPicPr>
          <p:nvPr/>
        </p:nvPicPr>
        <p:blipFill>
          <a:blip r:embed="rId3"/>
          <a:stretch>
            <a:fillRect/>
          </a:stretch>
        </p:blipFill>
        <p:spPr>
          <a:xfrm>
            <a:off x="3277525" y="1484784"/>
            <a:ext cx="4661599" cy="3528392"/>
          </a:xfrm>
          <a:prstGeom prst="rect">
            <a:avLst/>
          </a:prstGeom>
        </p:spPr>
      </p:pic>
    </p:spTree>
    <p:extLst>
      <p:ext uri="{BB962C8B-B14F-4D97-AF65-F5344CB8AC3E}">
        <p14:creationId xmlns:p14="http://schemas.microsoft.com/office/powerpoint/2010/main" val="2982129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407228" y="1280096"/>
            <a:ext cx="7017384" cy="307777"/>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fr-FR" sz="2000" kern="0" dirty="0"/>
              <a:t>Compostage des déchets verts de la ville </a:t>
            </a:r>
          </a:p>
        </p:txBody>
      </p:sp>
      <p:sp>
        <p:nvSpPr>
          <p:cNvPr id="5" name="Titre 1"/>
          <p:cNvSpPr txBox="1">
            <a:spLocks/>
          </p:cNvSpPr>
          <p:nvPr/>
        </p:nvSpPr>
        <p:spPr>
          <a:xfrm>
            <a:off x="2432991" y="2573180"/>
            <a:ext cx="8707453" cy="307777"/>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fr-FR" sz="2000" kern="0" dirty="0" err="1"/>
              <a:t>Biométhanisation</a:t>
            </a:r>
            <a:r>
              <a:rPr lang="fr-FR" sz="2000" kern="0" dirty="0"/>
              <a:t> de la matière organique dans la région de Sousse</a:t>
            </a:r>
          </a:p>
        </p:txBody>
      </p:sp>
      <p:sp>
        <p:nvSpPr>
          <p:cNvPr id="6" name="Titre 1"/>
          <p:cNvSpPr txBox="1">
            <a:spLocks/>
          </p:cNvSpPr>
          <p:nvPr/>
        </p:nvSpPr>
        <p:spPr>
          <a:xfrm>
            <a:off x="2432991" y="3756503"/>
            <a:ext cx="8347413" cy="307777"/>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fr-FR" sz="2000" kern="0" dirty="0"/>
              <a:t>Collecte volontaire de déchets biodégradables </a:t>
            </a:r>
          </a:p>
        </p:txBody>
      </p:sp>
      <p:sp>
        <p:nvSpPr>
          <p:cNvPr id="7" name="Titre 1"/>
          <p:cNvSpPr txBox="1">
            <a:spLocks/>
          </p:cNvSpPr>
          <p:nvPr/>
        </p:nvSpPr>
        <p:spPr>
          <a:xfrm>
            <a:off x="2432991" y="4548533"/>
            <a:ext cx="8491429" cy="615553"/>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fr-FR" sz="2000" kern="0" dirty="0"/>
              <a:t>Soutien à la valorisation des déchets organiques par l’installation et le suivi de sites de compostage collectif </a:t>
            </a:r>
          </a:p>
        </p:txBody>
      </p:sp>
      <p:sp>
        <p:nvSpPr>
          <p:cNvPr id="8" name="Titre 1"/>
          <p:cNvSpPr txBox="1">
            <a:spLocks/>
          </p:cNvSpPr>
          <p:nvPr/>
        </p:nvSpPr>
        <p:spPr>
          <a:xfrm>
            <a:off x="2432990" y="5786252"/>
            <a:ext cx="8491430" cy="307777"/>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fr-FR" sz="2000" kern="0" dirty="0"/>
              <a:t>Promotion du compostage à domicile des déchets biodégradables </a:t>
            </a:r>
          </a:p>
        </p:txBody>
      </p:sp>
      <p:pic>
        <p:nvPicPr>
          <p:cNvPr id="9" name="Picture 2" descr="Tout sur le Compost | Bien composter et bien trie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24851" y="5728919"/>
            <a:ext cx="1866693" cy="104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6"/>
          <p:cNvPicPr>
            <a:picLocks noChangeAspect="1" noChangeArrowheads="1"/>
          </p:cNvPicPr>
          <p:nvPr/>
        </p:nvPicPr>
        <p:blipFill>
          <a:blip r:embed="rId4" cstate="print">
            <a:extLst>
              <a:ext uri="{28A0092B-C50C-407E-A947-70E740481C1C}">
                <a14:useLocalDpi xmlns:a14="http://schemas.microsoft.com/office/drawing/2010/main" val="0"/>
              </a:ext>
            </a:extLst>
          </a:blip>
          <a:srcRect l="20923" t="26170" r="26450" b="17899"/>
          <a:stretch>
            <a:fillRect/>
          </a:stretch>
        </p:blipFill>
        <p:spPr bwMode="auto">
          <a:xfrm>
            <a:off x="79674" y="657930"/>
            <a:ext cx="1911870" cy="106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01" descr="Digestion anaérobie — Wikipédi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2628" t="1" b="2417"/>
          <a:stretch/>
        </p:blipFill>
        <p:spPr bwMode="auto">
          <a:xfrm>
            <a:off x="79674" y="1904897"/>
            <a:ext cx="1911870" cy="108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3" descr="Curbside Food Composting Will Begin in 2020 | News List | City of  Hillsboro, 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213" y="3240926"/>
            <a:ext cx="1911870" cy="102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ompost collectif du Square Héloïse et Abélard"/>
          <p:cNvPicPr>
            <a:picLocks noChangeAspect="1" noChangeArrowheads="1"/>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124851" y="4478619"/>
            <a:ext cx="1866693" cy="1019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re 1"/>
          <p:cNvSpPr>
            <a:spLocks noGrp="1"/>
          </p:cNvSpPr>
          <p:nvPr>
            <p:ph type="title"/>
          </p:nvPr>
        </p:nvSpPr>
        <p:spPr>
          <a:xfrm>
            <a:off x="1415480" y="22930"/>
            <a:ext cx="8347413" cy="635000"/>
          </a:xfrm>
        </p:spPr>
        <p:txBody>
          <a:bodyPr/>
          <a:lstStyle/>
          <a:p>
            <a:pPr algn="ctr"/>
            <a:r>
              <a:rPr lang="fr-FR" dirty="0"/>
              <a:t>Gestion des déchets biodégradables</a:t>
            </a:r>
          </a:p>
        </p:txBody>
      </p:sp>
    </p:spTree>
    <p:extLst>
      <p:ext uri="{BB962C8B-B14F-4D97-AF65-F5344CB8AC3E}">
        <p14:creationId xmlns:p14="http://schemas.microsoft.com/office/powerpoint/2010/main" val="53964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pPr algn="ctr"/>
            <a:r>
              <a:rPr lang="fr-FR" dirty="0"/>
              <a:t>Gestion des déchets recyclables</a:t>
            </a:r>
          </a:p>
        </p:txBody>
      </p:sp>
      <p:sp>
        <p:nvSpPr>
          <p:cNvPr id="5" name="Titre 1"/>
          <p:cNvSpPr txBox="1">
            <a:spLocks/>
          </p:cNvSpPr>
          <p:nvPr/>
        </p:nvSpPr>
        <p:spPr>
          <a:xfrm>
            <a:off x="2543629" y="1887167"/>
            <a:ext cx="8635445" cy="923330"/>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000" kern="0" dirty="0" err="1"/>
              <a:t>Mise</a:t>
            </a:r>
            <a:r>
              <a:rPr lang="en-GB" sz="2000" kern="0" dirty="0"/>
              <a:t> en place d’un </a:t>
            </a:r>
            <a:r>
              <a:rPr lang="en-GB" sz="2000" kern="0" dirty="0" err="1"/>
              <a:t>système</a:t>
            </a:r>
            <a:r>
              <a:rPr lang="en-GB" sz="2000" kern="0" dirty="0"/>
              <a:t> de tri </a:t>
            </a:r>
            <a:r>
              <a:rPr lang="en-GB" sz="2000" kern="0" dirty="0" err="1"/>
              <a:t>sélectif</a:t>
            </a:r>
            <a:r>
              <a:rPr lang="en-GB" sz="2000" kern="0" dirty="0"/>
              <a:t> </a:t>
            </a:r>
            <a:r>
              <a:rPr lang="en-GB" sz="2000" kern="0" dirty="0" err="1"/>
              <a:t>dans</a:t>
            </a:r>
            <a:r>
              <a:rPr lang="en-GB" sz="2000" kern="0" dirty="0"/>
              <a:t> les </a:t>
            </a:r>
            <a:r>
              <a:rPr lang="en-GB" sz="2000" kern="0" dirty="0" err="1"/>
              <a:t>grands</a:t>
            </a:r>
            <a:r>
              <a:rPr lang="en-GB" sz="2000" kern="0" dirty="0"/>
              <a:t> </a:t>
            </a:r>
            <a:r>
              <a:rPr lang="en-GB" sz="2000" kern="0" dirty="0" err="1"/>
              <a:t>établissements</a:t>
            </a:r>
            <a:r>
              <a:rPr lang="en-GB" sz="2000" kern="0" dirty="0"/>
              <a:t> de la </a:t>
            </a:r>
            <a:r>
              <a:rPr lang="en-GB" sz="2000" kern="0" dirty="0" err="1"/>
              <a:t>ville</a:t>
            </a:r>
            <a:r>
              <a:rPr lang="en-GB" sz="2000" kern="0" dirty="0"/>
              <a:t> de Sousse</a:t>
            </a:r>
            <a:br>
              <a:rPr lang="fr-FR" sz="2000" kern="0" dirty="0"/>
            </a:br>
            <a:endParaRPr lang="fr-FR" sz="2000" kern="0" dirty="0"/>
          </a:p>
        </p:txBody>
      </p:sp>
      <p:pic>
        <p:nvPicPr>
          <p:cNvPr id="6" name="Picture 2" descr="Why Homes and Businesses Should Focus on Waste Management | Claremont Port  Side"/>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t="21684"/>
          <a:stretch>
            <a:fillRect/>
          </a:stretch>
        </p:blipFill>
        <p:spPr bwMode="auto">
          <a:xfrm>
            <a:off x="335360" y="1628800"/>
            <a:ext cx="1941259" cy="11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1906" name="Picture 2" descr="https://marcelle.media/wp-content/uploads/2021/06/brouillon-auto-129-825x46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390" y="2986272"/>
            <a:ext cx="1941260" cy="10824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722038" y="3266762"/>
            <a:ext cx="7234673" cy="400110"/>
          </a:xfrm>
          <a:prstGeom prst="rect">
            <a:avLst/>
          </a:prstGeom>
        </p:spPr>
        <p:txBody>
          <a:bodyPr wrap="none">
            <a:spAutoFit/>
          </a:bodyPr>
          <a:lstStyle/>
          <a:p>
            <a:r>
              <a:rPr lang="fr-FR" sz="2000" b="1" kern="0" dirty="0">
                <a:latin typeface="Calibri"/>
                <a:ea typeface="+mj-ea"/>
                <a:cs typeface="Calibri"/>
              </a:rPr>
              <a:t>Programme de récompense du geste de tri dans les espace publics</a:t>
            </a:r>
          </a:p>
        </p:txBody>
      </p:sp>
      <p:sp>
        <p:nvSpPr>
          <p:cNvPr id="9" name="Titre 1"/>
          <p:cNvSpPr txBox="1">
            <a:spLocks/>
          </p:cNvSpPr>
          <p:nvPr/>
        </p:nvSpPr>
        <p:spPr>
          <a:xfrm>
            <a:off x="2722038" y="4473424"/>
            <a:ext cx="8635445" cy="923330"/>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000" kern="0" dirty="0" err="1"/>
              <a:t>Développement</a:t>
            </a:r>
            <a:r>
              <a:rPr lang="en-GB" sz="2000" kern="0" dirty="0"/>
              <a:t> et </a:t>
            </a:r>
            <a:r>
              <a:rPr lang="en-GB" sz="2000" kern="0" dirty="0" err="1"/>
              <a:t>mise</a:t>
            </a:r>
            <a:r>
              <a:rPr lang="en-GB" sz="2000" kern="0" dirty="0"/>
              <a:t> en </a:t>
            </a:r>
            <a:r>
              <a:rPr lang="en-GB" sz="2000" kern="0" dirty="0" err="1"/>
              <a:t>œuvre</a:t>
            </a:r>
            <a:r>
              <a:rPr lang="en-GB" sz="2000" kern="0" dirty="0"/>
              <a:t> d’un plan de </a:t>
            </a:r>
            <a:r>
              <a:rPr lang="fr-FR" sz="2000" kern="0" dirty="0"/>
              <a:t>collecte</a:t>
            </a:r>
            <a:r>
              <a:rPr lang="en-GB" sz="2000" kern="0" dirty="0"/>
              <a:t> </a:t>
            </a:r>
            <a:r>
              <a:rPr lang="en-GB" sz="2000" kern="0" dirty="0" err="1"/>
              <a:t>séléctive</a:t>
            </a:r>
            <a:r>
              <a:rPr lang="en-GB" sz="2000" kern="0" dirty="0"/>
              <a:t> des </a:t>
            </a:r>
            <a:r>
              <a:rPr lang="en-GB" sz="2000" kern="0" dirty="0" err="1"/>
              <a:t>déchets</a:t>
            </a:r>
            <a:r>
              <a:rPr lang="en-GB" sz="2000" kern="0" dirty="0"/>
              <a:t> </a:t>
            </a:r>
            <a:r>
              <a:rPr lang="en-GB" sz="2000" kern="0" dirty="0" err="1"/>
              <a:t>dans</a:t>
            </a:r>
            <a:r>
              <a:rPr lang="en-GB" sz="2000" kern="0" dirty="0"/>
              <a:t> la </a:t>
            </a:r>
            <a:r>
              <a:rPr lang="en-GB" sz="2000" kern="0" dirty="0" err="1"/>
              <a:t>Médina</a:t>
            </a:r>
            <a:br>
              <a:rPr lang="en-GB" sz="2000" kern="0" dirty="0"/>
            </a:br>
            <a:endParaRPr lang="fr-FR" sz="2000" kern="0" dirty="0"/>
          </a:p>
        </p:txBody>
      </p:sp>
      <p:pic>
        <p:nvPicPr>
          <p:cNvPr id="10" name="Image 5" descr="La médina de Sousse, le coeur historique de la ville | Via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1794" y="4319507"/>
            <a:ext cx="1989290" cy="1077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logo"/>
          <p:cNvPicPr>
            <a:picLocks noChangeAspect="1" noChangeArrowheads="1"/>
          </p:cNvPicPr>
          <p:nvPr/>
        </p:nvPicPr>
        <p:blipFill>
          <a:blip r:embed="rId6"/>
          <a:srcRect/>
          <a:stretch>
            <a:fillRect/>
          </a:stretch>
        </p:blipFill>
        <p:spPr bwMode="auto">
          <a:xfrm>
            <a:off x="238085" y="5949280"/>
            <a:ext cx="3071833" cy="757849"/>
          </a:xfrm>
          <a:prstGeom prst="rect">
            <a:avLst/>
          </a:prstGeom>
          <a:noFill/>
          <a:ln w="9525">
            <a:noFill/>
            <a:miter lim="800000"/>
            <a:headEnd/>
            <a:tailEnd/>
          </a:ln>
        </p:spPr>
      </p:pic>
    </p:spTree>
    <p:extLst>
      <p:ext uri="{BB962C8B-B14F-4D97-AF65-F5344CB8AC3E}">
        <p14:creationId xmlns:p14="http://schemas.microsoft.com/office/powerpoint/2010/main" val="202096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1906"/>
                                        </p:tgtEl>
                                        <p:attrNameLst>
                                          <p:attrName>style.visibility</p:attrName>
                                        </p:attrNameLst>
                                      </p:cBhvr>
                                      <p:to>
                                        <p:strVal val="visible"/>
                                      </p:to>
                                    </p:set>
                                    <p:anim calcmode="lin" valueType="num">
                                      <p:cBhvr additive="base">
                                        <p:cTn id="21" dur="500" fill="hold"/>
                                        <p:tgtEl>
                                          <p:spTgt spid="251906"/>
                                        </p:tgtEl>
                                        <p:attrNameLst>
                                          <p:attrName>ppt_x</p:attrName>
                                        </p:attrNameLst>
                                      </p:cBhvr>
                                      <p:tavLst>
                                        <p:tav tm="0">
                                          <p:val>
                                            <p:strVal val="#ppt_x"/>
                                          </p:val>
                                        </p:tav>
                                        <p:tav tm="100000">
                                          <p:val>
                                            <p:strVal val="#ppt_x"/>
                                          </p:val>
                                        </p:tav>
                                      </p:tavLst>
                                    </p:anim>
                                    <p:anim calcmode="lin" valueType="num">
                                      <p:cBhvr additive="base">
                                        <p:cTn id="22" dur="500" fill="hold"/>
                                        <p:tgtEl>
                                          <p:spTgt spid="25190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335360" y="291846"/>
            <a:ext cx="8568951" cy="635000"/>
          </a:xfrm>
        </p:spPr>
        <p:txBody>
          <a:bodyPr/>
          <a:lstStyle/>
          <a:p>
            <a:pPr algn="ctr"/>
            <a:r>
              <a:rPr lang="fr-FR" dirty="0"/>
              <a:t>Optimisation des opération de collecte</a:t>
            </a:r>
          </a:p>
        </p:txBody>
      </p:sp>
      <p:pic>
        <p:nvPicPr>
          <p:cNvPr id="252930" name="Picture 2" descr="Smart-city : La gestion intelligente des déchets - DigitalCorn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360" y="1484784"/>
            <a:ext cx="3186038" cy="1886134"/>
          </a:xfrm>
          <a:prstGeom prst="rect">
            <a:avLst/>
          </a:prstGeom>
          <a:noFill/>
          <a:extLst>
            <a:ext uri="{909E8E84-426E-40DD-AFC4-6F175D3DCCD1}">
              <a14:hiddenFill xmlns:a14="http://schemas.microsoft.com/office/drawing/2010/main">
                <a:solidFill>
                  <a:srgbClr val="FFFFFF"/>
                </a:solidFill>
              </a14:hiddenFill>
            </a:ext>
          </a:extLst>
        </p:spPr>
      </p:pic>
      <p:sp>
        <p:nvSpPr>
          <p:cNvPr id="6" name="Titre 1"/>
          <p:cNvSpPr txBox="1">
            <a:spLocks/>
          </p:cNvSpPr>
          <p:nvPr/>
        </p:nvSpPr>
        <p:spPr>
          <a:xfrm>
            <a:off x="4083834" y="2052264"/>
            <a:ext cx="7771349" cy="369332"/>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400" kern="0" dirty="0"/>
              <a:t>Optimisation des circuits de </a:t>
            </a:r>
            <a:r>
              <a:rPr lang="en-GB" sz="2400" kern="0" dirty="0" err="1"/>
              <a:t>collecte</a:t>
            </a:r>
            <a:r>
              <a:rPr lang="en-GB" sz="2400" kern="0" dirty="0"/>
              <a:t> des </a:t>
            </a:r>
            <a:r>
              <a:rPr lang="en-GB" sz="2400" kern="0" dirty="0" err="1"/>
              <a:t>déchets</a:t>
            </a:r>
            <a:endParaRPr lang="en-GB" sz="2400" kern="0" dirty="0"/>
          </a:p>
        </p:txBody>
      </p:sp>
      <p:pic>
        <p:nvPicPr>
          <p:cNvPr id="7" name="Image 106" descr="E:\Bilel\Documents perso\Candidatures\CV Actualisé\UN-Habitat waste management\Training\Présentations\Capture\Capture d’écran (31).png"/>
          <p:cNvPicPr>
            <a:picLocks noChangeAspect="1" noChangeArrowheads="1"/>
          </p:cNvPicPr>
          <p:nvPr/>
        </p:nvPicPr>
        <p:blipFill>
          <a:blip r:embed="rId3">
            <a:extLst>
              <a:ext uri="{28A0092B-C50C-407E-A947-70E740481C1C}">
                <a14:useLocalDpi xmlns:a14="http://schemas.microsoft.com/office/drawing/2010/main" val="0"/>
              </a:ext>
            </a:extLst>
          </a:blip>
          <a:srcRect l="37921" t="21542" r="17606" b="50899"/>
          <a:stretch>
            <a:fillRect/>
          </a:stretch>
        </p:blipFill>
        <p:spPr bwMode="auto">
          <a:xfrm>
            <a:off x="494744" y="3928856"/>
            <a:ext cx="3355648"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1"/>
          <p:cNvSpPr txBox="1">
            <a:spLocks/>
          </p:cNvSpPr>
          <p:nvPr/>
        </p:nvSpPr>
        <p:spPr>
          <a:xfrm>
            <a:off x="4299859" y="4365104"/>
            <a:ext cx="7339301" cy="738664"/>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400" kern="0" dirty="0" err="1"/>
              <a:t>Développement</a:t>
            </a:r>
            <a:r>
              <a:rPr lang="en-GB" sz="2400" kern="0" dirty="0"/>
              <a:t> d’un plan de </a:t>
            </a:r>
            <a:r>
              <a:rPr lang="en-GB" sz="2400" kern="0" dirty="0" err="1"/>
              <a:t>conteneurisation</a:t>
            </a:r>
            <a:r>
              <a:rPr lang="en-GB" sz="2400" kern="0" dirty="0"/>
              <a:t> pour </a:t>
            </a:r>
            <a:r>
              <a:rPr lang="en-GB" sz="2400" kern="0" dirty="0" err="1"/>
              <a:t>améliorer</a:t>
            </a:r>
            <a:r>
              <a:rPr lang="en-GB" sz="2400" kern="0" dirty="0"/>
              <a:t> la </a:t>
            </a:r>
            <a:r>
              <a:rPr lang="en-GB" sz="2400" kern="0" dirty="0" err="1"/>
              <a:t>collecte</a:t>
            </a:r>
            <a:r>
              <a:rPr lang="en-GB" sz="2400" kern="0" dirty="0"/>
              <a:t> des </a:t>
            </a:r>
            <a:r>
              <a:rPr lang="en-GB" sz="2400" kern="0" dirty="0" err="1"/>
              <a:t>déchets</a:t>
            </a:r>
            <a:r>
              <a:rPr lang="en-GB" sz="2400" kern="0" dirty="0"/>
              <a:t> </a:t>
            </a:r>
            <a:r>
              <a:rPr lang="en-GB" sz="2400" kern="0" dirty="0" err="1"/>
              <a:t>dans</a:t>
            </a:r>
            <a:r>
              <a:rPr lang="en-GB" sz="2400" kern="0" dirty="0"/>
              <a:t> la </a:t>
            </a:r>
            <a:r>
              <a:rPr lang="en-GB" sz="2400" kern="0" dirty="0" err="1"/>
              <a:t>ville</a:t>
            </a:r>
            <a:endParaRPr lang="fr-FR" sz="2400" kern="0" dirty="0"/>
          </a:p>
        </p:txBody>
      </p:sp>
      <p:pic>
        <p:nvPicPr>
          <p:cNvPr id="9" name="Picture 2" descr="logo"/>
          <p:cNvPicPr>
            <a:picLocks noChangeAspect="1" noChangeArrowheads="1"/>
          </p:cNvPicPr>
          <p:nvPr/>
        </p:nvPicPr>
        <p:blipFill>
          <a:blip r:embed="rId4"/>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281559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2930"/>
                                        </p:tgtEl>
                                        <p:attrNameLst>
                                          <p:attrName>style.visibility</p:attrName>
                                        </p:attrNameLst>
                                      </p:cBhvr>
                                      <p:to>
                                        <p:strVal val="visible"/>
                                      </p:to>
                                    </p:set>
                                    <p:anim calcmode="lin" valueType="num">
                                      <p:cBhvr additive="base">
                                        <p:cTn id="11" dur="500" fill="hold"/>
                                        <p:tgtEl>
                                          <p:spTgt spid="252930"/>
                                        </p:tgtEl>
                                        <p:attrNameLst>
                                          <p:attrName>ppt_x</p:attrName>
                                        </p:attrNameLst>
                                      </p:cBhvr>
                                      <p:tavLst>
                                        <p:tav tm="0">
                                          <p:val>
                                            <p:strVal val="#ppt_x"/>
                                          </p:val>
                                        </p:tav>
                                        <p:tav tm="100000">
                                          <p:val>
                                            <p:strVal val="#ppt_x"/>
                                          </p:val>
                                        </p:tav>
                                      </p:tavLst>
                                    </p:anim>
                                    <p:anim calcmode="lin" valueType="num">
                                      <p:cBhvr additive="base">
                                        <p:cTn id="12" dur="500" fill="hold"/>
                                        <p:tgtEl>
                                          <p:spTgt spid="2529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descr="E:\Bilel\Documents perso\Candidatures\CV Actualisé\UN-Habitat waste management\Atelier de lancement 8 juin\Mots\communiqué de presse\WasteWise info.png"/>
          <p:cNvPicPr>
            <a:picLocks noChangeAspect="1" noChangeArrowheads="1"/>
          </p:cNvPicPr>
          <p:nvPr/>
        </p:nvPicPr>
        <p:blipFill>
          <a:blip r:embed="rId3"/>
          <a:srcRect/>
          <a:stretch>
            <a:fillRect/>
          </a:stretch>
        </p:blipFill>
        <p:spPr bwMode="auto">
          <a:xfrm>
            <a:off x="2133600" y="609600"/>
            <a:ext cx="6324600" cy="5552241"/>
          </a:xfrm>
          <a:prstGeom prst="rect">
            <a:avLst/>
          </a:prstGeom>
          <a:noFill/>
        </p:spPr>
      </p:pic>
    </p:spTree>
    <p:extLst>
      <p:ext uri="{BB962C8B-B14F-4D97-AF65-F5344CB8AC3E}">
        <p14:creationId xmlns:p14="http://schemas.microsoft.com/office/powerpoint/2010/main" val="1416637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5360" y="277098"/>
            <a:ext cx="9433047" cy="984885"/>
          </a:xfrm>
        </p:spPr>
        <p:txBody>
          <a:bodyPr/>
          <a:lstStyle/>
          <a:p>
            <a:r>
              <a:rPr lang="fr-FR" sz="3200" dirty="0"/>
              <a:t>Sensibilisation et renforcement de l’écocitoyenneté</a:t>
            </a:r>
            <a:br>
              <a:rPr lang="fr-FR" sz="3200" b="0" u="sng" dirty="0"/>
            </a:br>
            <a:endParaRPr lang="fr-FR" sz="3200" dirty="0"/>
          </a:p>
        </p:txBody>
      </p:sp>
      <p:sp>
        <p:nvSpPr>
          <p:cNvPr id="4" name="Titre 1"/>
          <p:cNvSpPr txBox="1">
            <a:spLocks/>
          </p:cNvSpPr>
          <p:nvPr/>
        </p:nvSpPr>
        <p:spPr>
          <a:xfrm>
            <a:off x="2955085" y="2895637"/>
            <a:ext cx="8136904" cy="307777"/>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000" kern="0" dirty="0" err="1"/>
              <a:t>Amélioration</a:t>
            </a:r>
            <a:r>
              <a:rPr lang="en-GB" sz="2000" kern="0" dirty="0"/>
              <a:t> des actions de </a:t>
            </a:r>
            <a:r>
              <a:rPr lang="en-GB" sz="2000" kern="0" dirty="0" err="1"/>
              <a:t>sensibilisation</a:t>
            </a:r>
            <a:r>
              <a:rPr lang="en-GB" sz="2000" kern="0" dirty="0"/>
              <a:t> au </a:t>
            </a:r>
            <a:r>
              <a:rPr lang="en-GB" sz="2000" kern="0" dirty="0" err="1"/>
              <a:t>recouvrement</a:t>
            </a:r>
            <a:r>
              <a:rPr lang="en-GB" sz="2000" kern="0" dirty="0"/>
              <a:t> des </a:t>
            </a:r>
            <a:r>
              <a:rPr lang="en-GB" sz="2000" kern="0" dirty="0" err="1"/>
              <a:t>impôts</a:t>
            </a:r>
            <a:endParaRPr lang="fr-FR" sz="2000" kern="0" dirty="0"/>
          </a:p>
        </p:txBody>
      </p:sp>
      <p:pic>
        <p:nvPicPr>
          <p:cNvPr id="5" name="Picture 2" descr="Green Finance"/>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35360" y="2381956"/>
            <a:ext cx="2232248" cy="120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The Concept of Environmental Education | EcoMENA"/>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322857" y="980728"/>
            <a:ext cx="2232248" cy="1237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1"/>
          <p:cNvSpPr txBox="1">
            <a:spLocks/>
          </p:cNvSpPr>
          <p:nvPr/>
        </p:nvSpPr>
        <p:spPr>
          <a:xfrm>
            <a:off x="2927648" y="1397482"/>
            <a:ext cx="8347413" cy="615553"/>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000" kern="0" dirty="0" err="1"/>
              <a:t>Mise</a:t>
            </a:r>
            <a:r>
              <a:rPr lang="en-GB" sz="2000" kern="0" dirty="0"/>
              <a:t> en place d’un programme de </a:t>
            </a:r>
            <a:r>
              <a:rPr lang="en-GB" sz="2000" kern="0" dirty="0" err="1"/>
              <a:t>sensibilisation</a:t>
            </a:r>
            <a:r>
              <a:rPr lang="en-GB" sz="2000" kern="0" dirty="0"/>
              <a:t> à la </a:t>
            </a:r>
            <a:r>
              <a:rPr lang="en-GB" sz="2000" kern="0" dirty="0" err="1"/>
              <a:t>gestion</a:t>
            </a:r>
            <a:r>
              <a:rPr lang="en-GB" sz="2000" kern="0" dirty="0"/>
              <a:t> des </a:t>
            </a:r>
            <a:r>
              <a:rPr lang="en-GB" sz="2000" kern="0" dirty="0" err="1"/>
              <a:t>déchets</a:t>
            </a:r>
            <a:r>
              <a:rPr lang="en-GB" sz="2000" kern="0" dirty="0"/>
              <a:t> </a:t>
            </a:r>
            <a:r>
              <a:rPr lang="en-GB" sz="2000" kern="0" dirty="0" err="1"/>
              <a:t>dans</a:t>
            </a:r>
            <a:r>
              <a:rPr lang="en-GB" sz="2000" kern="0" dirty="0"/>
              <a:t> les </a:t>
            </a:r>
            <a:r>
              <a:rPr lang="en-GB" sz="2000" kern="0" dirty="0" err="1"/>
              <a:t>écoles</a:t>
            </a:r>
            <a:r>
              <a:rPr lang="en-GB" sz="2000" kern="0" dirty="0"/>
              <a:t> </a:t>
            </a:r>
            <a:r>
              <a:rPr lang="en-GB" sz="2000" kern="0" dirty="0" err="1"/>
              <a:t>primaires</a:t>
            </a:r>
            <a:r>
              <a:rPr lang="en-GB" sz="2000" kern="0" dirty="0"/>
              <a:t>  et les </a:t>
            </a:r>
            <a:r>
              <a:rPr lang="en-GB" sz="2000" kern="0" dirty="0" err="1"/>
              <a:t>garderies</a:t>
            </a:r>
            <a:r>
              <a:rPr lang="en-GB" sz="2000" kern="0" dirty="0"/>
              <a:t> </a:t>
            </a:r>
            <a:r>
              <a:rPr lang="en-GB" sz="2000" kern="0" dirty="0" err="1"/>
              <a:t>scolaires</a:t>
            </a:r>
            <a:endParaRPr lang="en-GB" sz="2000" kern="0" dirty="0"/>
          </a:p>
        </p:txBody>
      </p:sp>
      <p:pic>
        <p:nvPicPr>
          <p:cNvPr id="9" name="Picture 2" descr="Food Loss and Waste Reduction. : vidéo de stock (100 % libre de droit)  1036542980 | Shutterstock"/>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22857" y="3835469"/>
            <a:ext cx="2232248" cy="116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re 1"/>
          <p:cNvSpPr txBox="1">
            <a:spLocks/>
          </p:cNvSpPr>
          <p:nvPr/>
        </p:nvSpPr>
        <p:spPr>
          <a:xfrm>
            <a:off x="2927648" y="3954466"/>
            <a:ext cx="7699341" cy="923330"/>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br>
              <a:rPr lang="fr-FR" sz="2000" kern="0" dirty="0"/>
            </a:br>
            <a:r>
              <a:rPr lang="fr-FR" sz="2000" kern="0" dirty="0"/>
              <a:t>Sensibilisation sur la r</a:t>
            </a:r>
            <a:r>
              <a:rPr lang="en-GB" sz="2000" kern="0" dirty="0" err="1"/>
              <a:t>éduction</a:t>
            </a:r>
            <a:r>
              <a:rPr lang="en-GB" sz="2000" kern="0" dirty="0"/>
              <a:t> du </a:t>
            </a:r>
            <a:r>
              <a:rPr lang="en-GB" sz="2000" kern="0" dirty="0" err="1"/>
              <a:t>gaspillage</a:t>
            </a:r>
            <a:r>
              <a:rPr lang="en-GB" sz="2000" kern="0" dirty="0"/>
              <a:t> </a:t>
            </a:r>
            <a:r>
              <a:rPr lang="en-GB" sz="2000" kern="0" dirty="0" err="1"/>
              <a:t>alimentaire</a:t>
            </a:r>
            <a:r>
              <a:rPr lang="en-GB" sz="2000" kern="0" dirty="0"/>
              <a:t> </a:t>
            </a:r>
            <a:r>
              <a:rPr lang="en-GB" sz="2000" kern="0" dirty="0" err="1"/>
              <a:t>dans</a:t>
            </a:r>
            <a:r>
              <a:rPr lang="en-GB" sz="2000" kern="0" dirty="0"/>
              <a:t> la </a:t>
            </a:r>
            <a:r>
              <a:rPr lang="en-GB" sz="2000" kern="0" dirty="0" err="1"/>
              <a:t>ville</a:t>
            </a:r>
            <a:br>
              <a:rPr lang="fr-FR" sz="2000" kern="0" dirty="0"/>
            </a:br>
            <a:endParaRPr lang="fr-FR" sz="2000" kern="0" dirty="0"/>
          </a:p>
        </p:txBody>
      </p:sp>
      <p:pic>
        <p:nvPicPr>
          <p:cNvPr id="11" name="Picture 2" descr="244392217_170573541918754_2602467807189651354_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182" y="5254057"/>
            <a:ext cx="2251362" cy="127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re 1"/>
          <p:cNvSpPr txBox="1">
            <a:spLocks/>
          </p:cNvSpPr>
          <p:nvPr/>
        </p:nvSpPr>
        <p:spPr>
          <a:xfrm>
            <a:off x="2909690" y="5558737"/>
            <a:ext cx="7704856" cy="615553"/>
          </a:xfrm>
          <a:prstGeom prst="rect">
            <a:avLst/>
          </a:prstGeom>
        </p:spPr>
        <p:txBody>
          <a:bodyPr wrap="square" lIns="0" tIns="0" rIns="0" bIns="0">
            <a:spAutoFit/>
          </a:bodyPr>
          <a:lstStyle>
            <a:lvl1pPr>
              <a:defRPr sz="4000" b="1" i="0">
                <a:solidFill>
                  <a:schemeClr val="tx1"/>
                </a:solidFill>
                <a:latin typeface="Calibri"/>
                <a:ea typeface="+mj-ea"/>
                <a:cs typeface="Calibri"/>
              </a:defRPr>
            </a:lvl1pPr>
          </a:lstStyle>
          <a:p>
            <a:r>
              <a:rPr lang="en-GB" sz="2000" kern="0" dirty="0" err="1"/>
              <a:t>Élaboration</a:t>
            </a:r>
            <a:r>
              <a:rPr lang="en-GB" sz="2000" kern="0" dirty="0"/>
              <a:t> d’un programme </a:t>
            </a:r>
            <a:r>
              <a:rPr lang="en-GB" sz="2000" kern="0" dirty="0" err="1"/>
              <a:t>d’éradication</a:t>
            </a:r>
            <a:r>
              <a:rPr lang="en-GB" sz="2000" kern="0" dirty="0"/>
              <a:t> des points noirs </a:t>
            </a:r>
            <a:r>
              <a:rPr lang="en-GB" sz="2000" kern="0" dirty="0" err="1"/>
              <a:t>dans</a:t>
            </a:r>
            <a:r>
              <a:rPr lang="en-GB" sz="2000" kern="0" dirty="0"/>
              <a:t> les zones </a:t>
            </a:r>
            <a:r>
              <a:rPr lang="en-GB" sz="2000" kern="0" dirty="0" err="1"/>
              <a:t>marginalisées</a:t>
            </a:r>
            <a:r>
              <a:rPr lang="en-GB" sz="2000" kern="0" dirty="0"/>
              <a:t> et </a:t>
            </a:r>
            <a:r>
              <a:rPr lang="en-GB" sz="2000" kern="0" dirty="0" err="1"/>
              <a:t>adjacentes</a:t>
            </a:r>
            <a:r>
              <a:rPr lang="en-GB" sz="2000" kern="0" dirty="0"/>
              <a:t> des </a:t>
            </a:r>
            <a:r>
              <a:rPr lang="en-GB" sz="2000" kern="0" dirty="0" err="1"/>
              <a:t>cours</a:t>
            </a:r>
            <a:r>
              <a:rPr lang="en-GB" sz="2000" kern="0" dirty="0"/>
              <a:t> </a:t>
            </a:r>
            <a:r>
              <a:rPr lang="en-GB" sz="2000" kern="0" dirty="0" err="1"/>
              <a:t>d’eau</a:t>
            </a:r>
            <a:endParaRPr lang="fr-FR" sz="2000" kern="0" dirty="0"/>
          </a:p>
        </p:txBody>
      </p:sp>
    </p:spTree>
    <p:extLst>
      <p:ext uri="{BB962C8B-B14F-4D97-AF65-F5344CB8AC3E}">
        <p14:creationId xmlns:p14="http://schemas.microsoft.com/office/powerpoint/2010/main" val="76640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87488" y="2564904"/>
            <a:ext cx="8784976" cy="2031325"/>
          </a:xfrm>
        </p:spPr>
        <p:txBody>
          <a:bodyPr/>
          <a:lstStyle/>
          <a:p>
            <a:pPr algn="ctr"/>
            <a:r>
              <a:rPr lang="fr-FR" sz="4400" dirty="0"/>
              <a:t>Propositions urgentes </a:t>
            </a:r>
            <a:br>
              <a:rPr lang="fr-FR" sz="4400" dirty="0"/>
            </a:br>
            <a:r>
              <a:rPr lang="fr-FR" sz="4400" dirty="0"/>
              <a:t>pour améliorer la propreté de la ville de Sousse</a:t>
            </a:r>
          </a:p>
        </p:txBody>
      </p:sp>
      <p:pic>
        <p:nvPicPr>
          <p:cNvPr id="3" name="Picture 2" descr="logo"/>
          <p:cNvPicPr>
            <a:picLocks noChangeAspect="1" noChangeArrowheads="1"/>
          </p:cNvPicPr>
          <p:nvPr/>
        </p:nvPicPr>
        <p:blipFill>
          <a:blip r:embed="rId2"/>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2149550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7368" y="404664"/>
            <a:ext cx="8391051" cy="984885"/>
          </a:xfrm>
        </p:spPr>
        <p:txBody>
          <a:bodyPr/>
          <a:lstStyle/>
          <a:p>
            <a:r>
              <a:rPr lang="en-US" sz="3200" dirty="0"/>
              <a:t>1/ Eradication des points noirs </a:t>
            </a:r>
            <a:r>
              <a:rPr lang="en-US" sz="3200" dirty="0" err="1"/>
              <a:t>dans</a:t>
            </a:r>
            <a:r>
              <a:rPr lang="en-US" sz="3200" dirty="0"/>
              <a:t> les zones </a:t>
            </a:r>
            <a:r>
              <a:rPr lang="en-US" sz="3200" dirty="0" err="1"/>
              <a:t>marginalisées</a:t>
            </a:r>
            <a:r>
              <a:rPr lang="en-US" sz="3200" dirty="0"/>
              <a:t> et </a:t>
            </a:r>
            <a:r>
              <a:rPr lang="en-US" sz="3200" dirty="0" err="1"/>
              <a:t>adjacentes</a:t>
            </a:r>
            <a:r>
              <a:rPr lang="en-US" sz="3200" dirty="0"/>
              <a:t> des </a:t>
            </a:r>
            <a:r>
              <a:rPr lang="en-US" sz="3200" dirty="0" err="1"/>
              <a:t>cours</a:t>
            </a:r>
            <a:r>
              <a:rPr lang="en-US" sz="3200" dirty="0"/>
              <a:t> </a:t>
            </a:r>
            <a:r>
              <a:rPr lang="en-US" sz="3200" dirty="0" err="1"/>
              <a:t>d’eau</a:t>
            </a:r>
            <a:r>
              <a:rPr lang="en-US" sz="3200" dirty="0"/>
              <a:t> </a:t>
            </a:r>
            <a:endParaRPr lang="fr-FR" sz="3200" dirty="0"/>
          </a:p>
        </p:txBody>
      </p:sp>
      <p:sp>
        <p:nvSpPr>
          <p:cNvPr id="3" name="Espace réservé du texte 2"/>
          <p:cNvSpPr>
            <a:spLocks noGrp="1"/>
          </p:cNvSpPr>
          <p:nvPr>
            <p:ph type="body" idx="1"/>
          </p:nvPr>
        </p:nvSpPr>
        <p:spPr>
          <a:xfrm>
            <a:off x="407368" y="3111013"/>
            <a:ext cx="7404354" cy="2369880"/>
          </a:xfrm>
        </p:spPr>
        <p:txBody>
          <a:bodyPr/>
          <a:lstStyle/>
          <a:p>
            <a:r>
              <a:rPr lang="fr-FR" dirty="0"/>
              <a:t>Dans certains </a:t>
            </a:r>
            <a:r>
              <a:rPr lang="fr-FR" b="1" dirty="0"/>
              <a:t>quartiers marginalisés</a:t>
            </a:r>
            <a:r>
              <a:rPr lang="fr-FR" dirty="0"/>
              <a:t>, la collecte des déchets est assez compliquée, les routes impraticables pour permettre aux camions de collecter les déchets</a:t>
            </a:r>
          </a:p>
          <a:p>
            <a:r>
              <a:rPr lang="fr-FR" dirty="0"/>
              <a:t>Le manque de </a:t>
            </a:r>
            <a:r>
              <a:rPr lang="fr-FR" b="1" dirty="0"/>
              <a:t>conteneurs</a:t>
            </a:r>
            <a:r>
              <a:rPr lang="fr-FR" dirty="0"/>
              <a:t> ou d’</a:t>
            </a:r>
            <a:r>
              <a:rPr lang="fr-FR" b="1" dirty="0"/>
              <a:t>information</a:t>
            </a:r>
            <a:r>
              <a:rPr lang="fr-FR" dirty="0"/>
              <a:t> sur temps de passage des camions oblige certains résidents à déverser des déchets près des cours d’eau ou d’un terrain non bâti.</a:t>
            </a:r>
          </a:p>
          <a:p>
            <a:endParaRPr lang="fr-FR" dirty="0"/>
          </a:p>
        </p:txBody>
      </p:sp>
      <p:pic>
        <p:nvPicPr>
          <p:cNvPr id="250882" name="Picture 2" descr="244392217_170573541918754_2602467807189651354_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1989" y="2795677"/>
            <a:ext cx="4046882" cy="2292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8995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73484" y="3633325"/>
            <a:ext cx="7560839" cy="2369880"/>
          </a:xfrm>
        </p:spPr>
        <p:txBody>
          <a:bodyPr/>
          <a:lstStyle/>
          <a:p>
            <a:r>
              <a:rPr lang="fr-FR" dirty="0"/>
              <a:t>• Améliorer la propreté, l’hygiène et le cadre de vie des zones marginalisées</a:t>
            </a:r>
            <a:br>
              <a:rPr lang="fr-FR" dirty="0"/>
            </a:br>
            <a:r>
              <a:rPr lang="fr-FR" dirty="0"/>
              <a:t>• Prévention et éradication des points noirs</a:t>
            </a:r>
            <a:br>
              <a:rPr lang="fr-FR" dirty="0"/>
            </a:br>
            <a:r>
              <a:rPr lang="fr-FR" dirty="0"/>
              <a:t>• Impliquer les citoyens dans les affaires municipales</a:t>
            </a:r>
            <a:br>
              <a:rPr lang="fr-FR" dirty="0"/>
            </a:br>
            <a:r>
              <a:rPr lang="fr-FR" dirty="0"/>
              <a:t>• Lutter contre la pollution et la dégradation des cours d’eau</a:t>
            </a:r>
            <a:br>
              <a:rPr lang="fr-FR" dirty="0"/>
            </a:br>
            <a:r>
              <a:rPr lang="fr-FR" dirty="0"/>
              <a:t>• Réduire la quantité des déchets qui terminent dans la mer Méditerranée</a:t>
            </a:r>
          </a:p>
        </p:txBody>
      </p:sp>
      <p:pic>
        <p:nvPicPr>
          <p:cNvPr id="246786" name="Picture 2" descr="Fiche Technique Mini-chargeuse Caterpillar 246 - Europe-TP.com"/>
          <p:cNvPicPr>
            <a:picLocks noChangeAspect="1" noChangeArrowheads="1"/>
          </p:cNvPicPr>
          <p:nvPr/>
        </p:nvPicPr>
        <p:blipFill rotWithShape="1">
          <a:blip r:embed="rId2">
            <a:extLst>
              <a:ext uri="{28A0092B-C50C-407E-A947-70E740481C1C}">
                <a14:useLocalDpi xmlns:a14="http://schemas.microsoft.com/office/drawing/2010/main" val="0"/>
              </a:ext>
            </a:extLst>
          </a:blip>
          <a:srcRect l="11023" t="2892" r="10881" b="7442"/>
          <a:stretch/>
        </p:blipFill>
        <p:spPr bwMode="auto">
          <a:xfrm>
            <a:off x="9264353" y="1412776"/>
            <a:ext cx="2592288" cy="2232248"/>
          </a:xfrm>
          <a:prstGeom prst="rect">
            <a:avLst/>
          </a:prstGeom>
          <a:noFill/>
          <a:extLst>
            <a:ext uri="{909E8E84-426E-40DD-AFC4-6F175D3DCCD1}">
              <a14:hiddenFill xmlns:a14="http://schemas.microsoft.com/office/drawing/2010/main">
                <a:solidFill>
                  <a:srgbClr val="FFFFFF"/>
                </a:solidFill>
              </a14:hiddenFill>
            </a:ext>
          </a:extLst>
        </p:spPr>
      </p:pic>
      <p:sp>
        <p:nvSpPr>
          <p:cNvPr id="6" name="Espace réservé du texte 2"/>
          <p:cNvSpPr txBox="1">
            <a:spLocks/>
          </p:cNvSpPr>
          <p:nvPr/>
        </p:nvSpPr>
        <p:spPr>
          <a:xfrm>
            <a:off x="338480" y="1524059"/>
            <a:ext cx="7990685" cy="1015663"/>
          </a:xfrm>
          <a:prstGeom prst="rect">
            <a:avLst/>
          </a:prstGeom>
        </p:spPr>
        <p:txBody>
          <a:bodyPr wrap="square" lIns="0" tIns="0" rIns="0" bIns="0">
            <a:spAutoFit/>
          </a:bodyPr>
          <a:lstStyle>
            <a:lvl1pPr marL="0">
              <a:defRPr sz="2200" b="0" i="0">
                <a:solidFill>
                  <a:schemeClr val="tx1"/>
                </a:solidFill>
                <a:latin typeface="Calibri"/>
                <a:ea typeface="+mn-ea"/>
                <a:cs typeface="Calibri"/>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kern="0" dirty="0"/>
              <a:t>Amélioration de la collecte des déchets dans les zones marginalisées et à proximité des rivières, grâce à un équipement de collecte adéquat et à une communication efficace avec les citoyens</a:t>
            </a:r>
          </a:p>
        </p:txBody>
      </p:sp>
      <p:pic>
        <p:nvPicPr>
          <p:cNvPr id="5" name="Image 4"/>
          <p:cNvPicPr>
            <a:picLocks noChangeAspect="1"/>
          </p:cNvPicPr>
          <p:nvPr/>
        </p:nvPicPr>
        <p:blipFill rotWithShape="1">
          <a:blip r:embed="rId3" cstate="print">
            <a:extLst>
              <a:ext uri="{28A0092B-C50C-407E-A947-70E740481C1C}">
                <a14:useLocalDpi xmlns:a14="http://schemas.microsoft.com/office/drawing/2010/main" val="0"/>
              </a:ext>
            </a:extLst>
          </a:blip>
          <a:srcRect l="5586" b="9680"/>
          <a:stretch/>
        </p:blipFill>
        <p:spPr>
          <a:xfrm>
            <a:off x="8867106" y="3745812"/>
            <a:ext cx="2989535" cy="2144905"/>
          </a:xfrm>
          <a:prstGeom prst="rect">
            <a:avLst/>
          </a:prstGeom>
        </p:spPr>
      </p:pic>
    </p:spTree>
    <p:extLst>
      <p:ext uri="{BB962C8B-B14F-4D97-AF65-F5344CB8AC3E}">
        <p14:creationId xmlns:p14="http://schemas.microsoft.com/office/powerpoint/2010/main" val="102457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3352" y="548680"/>
            <a:ext cx="8923477" cy="615553"/>
          </a:xfrm>
        </p:spPr>
        <p:txBody>
          <a:bodyPr/>
          <a:lstStyle/>
          <a:p>
            <a:r>
              <a:rPr lang="fr-FR" dirty="0"/>
              <a:t>2/ Unité de compostage des déchets verts</a:t>
            </a:r>
          </a:p>
        </p:txBody>
      </p:sp>
      <p:sp>
        <p:nvSpPr>
          <p:cNvPr id="3" name="Espace réservé du texte 2"/>
          <p:cNvSpPr>
            <a:spLocks noGrp="1"/>
          </p:cNvSpPr>
          <p:nvPr>
            <p:ph type="body" idx="1"/>
          </p:nvPr>
        </p:nvSpPr>
        <p:spPr>
          <a:xfrm>
            <a:off x="551384" y="2636912"/>
            <a:ext cx="7294223" cy="1354217"/>
          </a:xfrm>
        </p:spPr>
        <p:txBody>
          <a:bodyPr/>
          <a:lstStyle/>
          <a:p>
            <a:pPr marL="342900" indent="-342900">
              <a:buFont typeface="Arial" panose="020B0604020202020204" pitchFamily="34" charset="0"/>
              <a:buChar char="•"/>
            </a:pPr>
            <a:r>
              <a:rPr lang="fr-FR" dirty="0"/>
              <a:t>Manque de déchèterie</a:t>
            </a:r>
          </a:p>
          <a:p>
            <a:pPr marL="342900" indent="-342900">
              <a:buFont typeface="Arial" panose="020B0604020202020204" pitchFamily="34" charset="0"/>
              <a:buChar char="•"/>
            </a:pPr>
            <a:r>
              <a:rPr lang="fr-FR" dirty="0"/>
              <a:t>Pollution visuelle </a:t>
            </a:r>
          </a:p>
          <a:p>
            <a:endParaRPr lang="fr-FR" dirty="0"/>
          </a:p>
          <a:p>
            <a:pPr marL="342900" indent="-342900">
              <a:buFont typeface="Arial" panose="020B0604020202020204" pitchFamily="34" charset="0"/>
              <a:buChar char="•"/>
            </a:pPr>
            <a:endParaRPr lang="fr-FR" dirty="0"/>
          </a:p>
        </p:txBody>
      </p:sp>
      <p:pic>
        <p:nvPicPr>
          <p:cNvPr id="249858" name="Picture 2" descr="صفاقس:اكوام الفضلات تعود للظهور بمنطقة بوزيان - موقع الصحفيين التونسيين  بصفاقس"/>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43624" y="2060848"/>
            <a:ext cx="4048376" cy="2783258"/>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texte 2"/>
          <p:cNvSpPr txBox="1">
            <a:spLocks/>
          </p:cNvSpPr>
          <p:nvPr/>
        </p:nvSpPr>
        <p:spPr>
          <a:xfrm>
            <a:off x="551384" y="4166997"/>
            <a:ext cx="7294223" cy="1354217"/>
          </a:xfrm>
          <a:prstGeom prst="rect">
            <a:avLst/>
          </a:prstGeom>
        </p:spPr>
        <p:txBody>
          <a:bodyPr wrap="square" lIns="0" tIns="0" rIns="0" bIns="0">
            <a:spAutoFit/>
          </a:bodyPr>
          <a:lstStyle>
            <a:lvl1pPr marL="0">
              <a:defRPr sz="2200" b="0" i="0">
                <a:solidFill>
                  <a:schemeClr val="tx1"/>
                </a:solidFill>
                <a:latin typeface="Calibri"/>
                <a:ea typeface="+mn-ea"/>
                <a:cs typeface="Calibri"/>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kern="0" dirty="0"/>
              <a:t>Le traitement des déchets verts à Sousse consiste en leur mise en décharge contrôlée</a:t>
            </a:r>
          </a:p>
          <a:p>
            <a:pPr marL="342900" indent="-342900">
              <a:buFont typeface="Arial" panose="020B0604020202020204" pitchFamily="34" charset="0"/>
              <a:buChar char="•"/>
            </a:pPr>
            <a:endParaRPr lang="fr-FR" kern="0" dirty="0"/>
          </a:p>
          <a:p>
            <a:pPr marL="342900" indent="-342900">
              <a:buFont typeface="Arial" panose="020B0604020202020204" pitchFamily="34" charset="0"/>
              <a:buChar char="•"/>
            </a:pPr>
            <a:endParaRPr lang="fr-FR" kern="0" dirty="0"/>
          </a:p>
        </p:txBody>
      </p:sp>
    </p:spTree>
    <p:extLst>
      <p:ext uri="{BB962C8B-B14F-4D97-AF65-F5344CB8AC3E}">
        <p14:creationId xmlns:p14="http://schemas.microsoft.com/office/powerpoint/2010/main" val="315508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623392" y="1412776"/>
            <a:ext cx="11132059" cy="1015663"/>
          </a:xfrm>
        </p:spPr>
        <p:txBody>
          <a:bodyPr/>
          <a:lstStyle/>
          <a:p>
            <a:r>
              <a:rPr lang="fr-FR" dirty="0"/>
              <a:t>Le site nécessite un aménagement pour respecter certaines normes</a:t>
            </a:r>
          </a:p>
          <a:p>
            <a:r>
              <a:rPr lang="fr-FR" dirty="0"/>
              <a:t>Il sera accessible aux citoyens et destiné à accueillir les déchets de jardin</a:t>
            </a:r>
          </a:p>
          <a:p>
            <a:endParaRPr lang="fr-FR" dirty="0"/>
          </a:p>
        </p:txBody>
      </p:sp>
      <p:pic>
        <p:nvPicPr>
          <p:cNvPr id="247810" name="Picture 2" descr="Aucune description disponib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6200" y="2636912"/>
            <a:ext cx="4105432" cy="3080257"/>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texte 2"/>
          <p:cNvSpPr txBox="1">
            <a:spLocks/>
          </p:cNvSpPr>
          <p:nvPr/>
        </p:nvSpPr>
        <p:spPr>
          <a:xfrm>
            <a:off x="614357" y="2901523"/>
            <a:ext cx="6816080" cy="3724096"/>
          </a:xfrm>
          <a:prstGeom prst="rect">
            <a:avLst/>
          </a:prstGeom>
        </p:spPr>
        <p:txBody>
          <a:bodyPr wrap="square" lIns="0" tIns="0" rIns="0" bIns="0">
            <a:spAutoFit/>
          </a:bodyPr>
          <a:lstStyle>
            <a:lvl1pPr marL="0">
              <a:defRPr sz="2200" b="0" i="0">
                <a:solidFill>
                  <a:schemeClr val="tx1"/>
                </a:solidFill>
                <a:latin typeface="Calibri"/>
                <a:ea typeface="+mn-ea"/>
                <a:cs typeface="Calibri"/>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kern="0" dirty="0"/>
              <a:t>Il </a:t>
            </a:r>
            <a:r>
              <a:rPr lang="fr-FR" kern="0" dirty="0" err="1"/>
              <a:t>permettera</a:t>
            </a:r>
            <a:r>
              <a:rPr lang="fr-FR" kern="0" dirty="0"/>
              <a:t> de : </a:t>
            </a:r>
          </a:p>
          <a:p>
            <a:pPr marL="342900" indent="-342900">
              <a:buFont typeface="Arial" panose="020B0604020202020204" pitchFamily="34" charset="0"/>
              <a:buChar char="•"/>
            </a:pPr>
            <a:r>
              <a:rPr lang="fr-FR" kern="0" dirty="0"/>
              <a:t>Réduire les quantités de déchets à </a:t>
            </a:r>
            <a:r>
              <a:rPr lang="fr-FR" b="1" kern="0" dirty="0"/>
              <a:t>transporter</a:t>
            </a:r>
            <a:r>
              <a:rPr lang="fr-FR" kern="0" dirty="0"/>
              <a:t> et à </a:t>
            </a:r>
            <a:r>
              <a:rPr lang="fr-FR" b="1" kern="0" dirty="0"/>
              <a:t>enfouir </a:t>
            </a:r>
          </a:p>
          <a:p>
            <a:pPr marL="342900" indent="-342900">
              <a:buFont typeface="Arial" panose="020B0604020202020204" pitchFamily="34" charset="0"/>
              <a:buChar char="•"/>
            </a:pPr>
            <a:r>
              <a:rPr lang="fr-FR" kern="0" dirty="0"/>
              <a:t>Réduire les émissions de gaz à effet de serre (réduction des </a:t>
            </a:r>
            <a:r>
              <a:rPr lang="fr-FR" b="1" kern="0" dirty="0"/>
              <a:t>impacts environnementaux </a:t>
            </a:r>
            <a:r>
              <a:rPr lang="fr-FR" kern="0" dirty="0"/>
              <a:t>des déchets organiques pendant la mise en décharge (</a:t>
            </a:r>
            <a:r>
              <a:rPr lang="fr-FR" kern="0" dirty="0" err="1"/>
              <a:t>lixiviat</a:t>
            </a:r>
            <a:r>
              <a:rPr lang="fr-FR" kern="0" dirty="0"/>
              <a:t>, biogaz)</a:t>
            </a:r>
          </a:p>
          <a:p>
            <a:pPr marL="342900" lvl="0" indent="-342900">
              <a:buFont typeface="Arial" panose="020B0604020202020204" pitchFamily="34" charset="0"/>
              <a:buChar char="•"/>
            </a:pPr>
            <a:r>
              <a:rPr lang="fr-FR" dirty="0"/>
              <a:t>Développer le système de </a:t>
            </a:r>
            <a:r>
              <a:rPr lang="fr-FR" b="1" dirty="0"/>
              <a:t>valorisation économique </a:t>
            </a:r>
            <a:r>
              <a:rPr lang="fr-FR" dirty="0"/>
              <a:t>de la composante organique (compost)</a:t>
            </a:r>
          </a:p>
          <a:p>
            <a:pPr lvl="0"/>
            <a:endParaRPr lang="fr-FR" dirty="0"/>
          </a:p>
          <a:p>
            <a:endParaRPr lang="fr-FR" kern="0" dirty="0"/>
          </a:p>
          <a:p>
            <a:endParaRPr lang="fr-FR" kern="0" dirty="0"/>
          </a:p>
        </p:txBody>
      </p:sp>
    </p:spTree>
    <p:extLst>
      <p:ext uri="{BB962C8B-B14F-4D97-AF65-F5344CB8AC3E}">
        <p14:creationId xmlns:p14="http://schemas.microsoft.com/office/powerpoint/2010/main" val="131536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Balayeuse de voiries</a:t>
            </a:r>
          </a:p>
        </p:txBody>
      </p:sp>
      <p:sp>
        <p:nvSpPr>
          <p:cNvPr id="3" name="Espace réservé du texte 2"/>
          <p:cNvSpPr>
            <a:spLocks noGrp="1"/>
          </p:cNvSpPr>
          <p:nvPr>
            <p:ph type="body" idx="1"/>
          </p:nvPr>
        </p:nvSpPr>
        <p:spPr>
          <a:xfrm>
            <a:off x="529969" y="1923033"/>
            <a:ext cx="11132059" cy="1692771"/>
          </a:xfrm>
        </p:spPr>
        <p:txBody>
          <a:bodyPr/>
          <a:lstStyle/>
          <a:p>
            <a:r>
              <a:rPr lang="fr-FR" dirty="0"/>
              <a:t>Actuellement le balayage de voiries ne couvre que 30% de la ville de Sousse</a:t>
            </a:r>
          </a:p>
          <a:p>
            <a:endParaRPr lang="fr-FR" dirty="0"/>
          </a:p>
          <a:p>
            <a:endParaRPr lang="fr-FR" dirty="0"/>
          </a:p>
          <a:p>
            <a:r>
              <a:rPr lang="fr-FR" dirty="0"/>
              <a:t>Manque d’équipement adéquat</a:t>
            </a:r>
          </a:p>
          <a:p>
            <a:r>
              <a:rPr lang="fr-FR" dirty="0"/>
              <a:t>Manque du personnel</a:t>
            </a:r>
          </a:p>
        </p:txBody>
      </p:sp>
      <p:pic>
        <p:nvPicPr>
          <p:cNvPr id="248834" name="Picture 2" descr="Balayeuses Aspiratrice 2000 SKY pour l&amp;amp;#39;entretien des voiries - DULEVO FRANCE"/>
          <p:cNvPicPr>
            <a:picLocks noChangeAspect="1" noChangeArrowheads="1"/>
          </p:cNvPicPr>
          <p:nvPr/>
        </p:nvPicPr>
        <p:blipFill rotWithShape="1">
          <a:blip r:embed="rId2">
            <a:extLst>
              <a:ext uri="{28A0092B-C50C-407E-A947-70E740481C1C}">
                <a14:useLocalDpi xmlns:a14="http://schemas.microsoft.com/office/drawing/2010/main" val="0"/>
              </a:ext>
            </a:extLst>
          </a:blip>
          <a:srcRect l="1955" t="5213" b="6177"/>
          <a:stretch/>
        </p:blipFill>
        <p:spPr bwMode="auto">
          <a:xfrm>
            <a:off x="7680176" y="3068960"/>
            <a:ext cx="4143128" cy="2808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25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63752" y="4221088"/>
            <a:ext cx="4454806" cy="677108"/>
          </a:xfrm>
        </p:spPr>
        <p:txBody>
          <a:bodyPr/>
          <a:lstStyle/>
          <a:p>
            <a:pPr algn="ctr"/>
            <a:r>
              <a:rPr lang="fr-FR" sz="4400" dirty="0" err="1"/>
              <a:t>Arigato</a:t>
            </a:r>
            <a:r>
              <a:rPr lang="fr-FR" sz="4400" dirty="0"/>
              <a:t> </a:t>
            </a:r>
            <a:r>
              <a:rPr lang="fr-FR" sz="4400" dirty="0" err="1"/>
              <a:t>Gozaimasu</a:t>
            </a:r>
            <a:r>
              <a:rPr lang="fr-FR" sz="4400" dirty="0"/>
              <a:t> </a:t>
            </a:r>
          </a:p>
        </p:txBody>
      </p:sp>
      <p:pic>
        <p:nvPicPr>
          <p:cNvPr id="304130" name="Picture 2"/>
          <p:cNvPicPr>
            <a:picLocks noChangeAspect="1" noChangeArrowheads="1"/>
          </p:cNvPicPr>
          <p:nvPr/>
        </p:nvPicPr>
        <p:blipFill>
          <a:blip r:embed="rId2"/>
          <a:srcRect/>
          <a:stretch>
            <a:fillRect/>
          </a:stretch>
        </p:blipFill>
        <p:spPr bwMode="auto">
          <a:xfrm>
            <a:off x="1991544" y="1345328"/>
            <a:ext cx="7641305" cy="287576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Waste</a:t>
            </a:r>
            <a:r>
              <a:rPr lang="fr-FR" dirty="0"/>
              <a:t> Wise </a:t>
            </a:r>
            <a:r>
              <a:rPr lang="fr-FR" dirty="0" err="1"/>
              <a:t>Cities</a:t>
            </a:r>
            <a:r>
              <a:rPr lang="fr-FR" dirty="0"/>
              <a:t> – Appel mondial à l’action</a:t>
            </a:r>
            <a:endParaRPr lang="en-GB" sz="3600" dirty="0"/>
          </a:p>
        </p:txBody>
      </p:sp>
      <p:pic>
        <p:nvPicPr>
          <p:cNvPr id="15" name="Picture 7">
            <a:extLst>
              <a:ext uri="{FF2B5EF4-FFF2-40B4-BE49-F238E27FC236}">
                <a16:creationId xmlns:a16="http://schemas.microsoft.com/office/drawing/2014/main" id="{F40DD5DD-990E-4A9E-A6CF-7D61A3DE64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093"/>
          <a:stretch/>
        </p:blipFill>
        <p:spPr bwMode="auto">
          <a:xfrm>
            <a:off x="818462" y="3461260"/>
            <a:ext cx="3178669" cy="2943058"/>
          </a:xfrm>
          <a:prstGeom prst="rect">
            <a:avLst/>
          </a:prstGeom>
          <a:noFill/>
          <a:extLst>
            <a:ext uri="{909E8E84-426E-40DD-AFC4-6F175D3DCCD1}">
              <a14:hiddenFill xmlns:a14="http://schemas.microsoft.com/office/drawing/2010/main">
                <a:solidFill>
                  <a:srgbClr val="FFFFFF"/>
                </a:solidFill>
              </a14:hiddenFill>
            </a:ext>
          </a:extLst>
        </p:spPr>
      </p:pic>
      <p:sp>
        <p:nvSpPr>
          <p:cNvPr id="17" name="Content Placeholder 2">
            <a:extLst>
              <a:ext uri="{FF2B5EF4-FFF2-40B4-BE49-F238E27FC236}">
                <a16:creationId xmlns:a16="http://schemas.microsoft.com/office/drawing/2014/main" id="{4993A0E8-8C1E-41F8-A7C7-10952852F609}"/>
              </a:ext>
            </a:extLst>
          </p:cNvPr>
          <p:cNvSpPr txBox="1">
            <a:spLocks/>
          </p:cNvSpPr>
          <p:nvPr/>
        </p:nvSpPr>
        <p:spPr>
          <a:xfrm>
            <a:off x="598395" y="3008467"/>
            <a:ext cx="3178669" cy="53847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lang="en-US" sz="2800" kern="1200" smtClean="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lang="en-US"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endParaRPr lang="en-US" sz="1800" dirty="0"/>
          </a:p>
        </p:txBody>
      </p:sp>
      <p:pic>
        <p:nvPicPr>
          <p:cNvPr id="18" name="Graphic 17" descr="Group">
            <a:extLst>
              <a:ext uri="{FF2B5EF4-FFF2-40B4-BE49-F238E27FC236}">
                <a16:creationId xmlns:a16="http://schemas.microsoft.com/office/drawing/2014/main" id="{C30409C5-4295-4DE9-9D42-68FA61E5C6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0992" y="2140734"/>
            <a:ext cx="856304" cy="856304"/>
          </a:xfrm>
          <a:prstGeom prst="rect">
            <a:avLst/>
          </a:prstGeom>
        </p:spPr>
      </p:pic>
      <p:pic>
        <p:nvPicPr>
          <p:cNvPr id="6" name="Graphic 5" descr="City">
            <a:extLst>
              <a:ext uri="{FF2B5EF4-FFF2-40B4-BE49-F238E27FC236}">
                <a16:creationId xmlns:a16="http://schemas.microsoft.com/office/drawing/2014/main" id="{D7B252BB-90CE-4650-B18A-8B104F677E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3264" y="1533299"/>
            <a:ext cx="664982" cy="664982"/>
          </a:xfrm>
          <a:prstGeom prst="rect">
            <a:avLst/>
          </a:prstGeom>
        </p:spPr>
      </p:pic>
      <p:pic>
        <p:nvPicPr>
          <p:cNvPr id="8" name="Graphic 7" descr="Handshake">
            <a:extLst>
              <a:ext uri="{FF2B5EF4-FFF2-40B4-BE49-F238E27FC236}">
                <a16:creationId xmlns:a16="http://schemas.microsoft.com/office/drawing/2014/main" id="{9A1EB7BD-44FB-4BC6-B079-0CEF5F36D7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01625" y="2851532"/>
            <a:ext cx="710609" cy="710609"/>
          </a:xfrm>
          <a:prstGeom prst="rect">
            <a:avLst/>
          </a:prstGeom>
        </p:spPr>
      </p:pic>
      <p:sp>
        <p:nvSpPr>
          <p:cNvPr id="9" name="Rectangle 8">
            <a:extLst>
              <a:ext uri="{FF2B5EF4-FFF2-40B4-BE49-F238E27FC236}">
                <a16:creationId xmlns:a16="http://schemas.microsoft.com/office/drawing/2014/main" id="{DD5FF96C-64E9-402B-89FF-82B22AE6CC3A}"/>
              </a:ext>
            </a:extLst>
          </p:cNvPr>
          <p:cNvSpPr/>
          <p:nvPr/>
        </p:nvSpPr>
        <p:spPr>
          <a:xfrm>
            <a:off x="1750419" y="1727628"/>
            <a:ext cx="2268570" cy="395621"/>
          </a:xfrm>
          <a:prstGeom prst="rect">
            <a:avLst/>
          </a:prstGeom>
        </p:spPr>
        <p:txBody>
          <a:bodyPr wrap="none">
            <a:spAutoFit/>
          </a:bodyPr>
          <a:lstStyle/>
          <a:p>
            <a:pPr>
              <a:lnSpc>
                <a:spcPct val="120000"/>
              </a:lnSpc>
            </a:pPr>
            <a:r>
              <a:rPr lang="en-US" b="1" dirty="0">
                <a:solidFill>
                  <a:srgbClr val="00ABE0"/>
                </a:solidFill>
                <a:latin typeface="Roboto" panose="02000000000000000000"/>
              </a:rPr>
              <a:t>200 </a:t>
            </a:r>
            <a:r>
              <a:rPr lang="en-US" b="1" dirty="0" err="1">
                <a:solidFill>
                  <a:srgbClr val="00ABE0"/>
                </a:solidFill>
                <a:latin typeface="Roboto" panose="02000000000000000000"/>
              </a:rPr>
              <a:t>villes</a:t>
            </a:r>
            <a:r>
              <a:rPr lang="en-US" b="1" dirty="0">
                <a:solidFill>
                  <a:srgbClr val="00ABE0"/>
                </a:solidFill>
                <a:latin typeface="Roboto" panose="02000000000000000000"/>
              </a:rPr>
              <a:t> </a:t>
            </a:r>
            <a:r>
              <a:rPr lang="en-US" b="1" dirty="0" err="1">
                <a:solidFill>
                  <a:srgbClr val="00ABE0"/>
                </a:solidFill>
                <a:latin typeface="Roboto" panose="02000000000000000000"/>
              </a:rPr>
              <a:t>membres</a:t>
            </a:r>
            <a:endParaRPr lang="en-US" b="1" dirty="0">
              <a:solidFill>
                <a:srgbClr val="00ABE0"/>
              </a:solidFill>
              <a:latin typeface="Roboto" panose="02000000000000000000"/>
            </a:endParaRPr>
          </a:p>
        </p:txBody>
      </p:sp>
      <p:sp>
        <p:nvSpPr>
          <p:cNvPr id="10" name="Rectangle 9">
            <a:extLst>
              <a:ext uri="{FF2B5EF4-FFF2-40B4-BE49-F238E27FC236}">
                <a16:creationId xmlns:a16="http://schemas.microsoft.com/office/drawing/2014/main" id="{DD18DEDC-5072-47F8-A489-E08542CE6158}"/>
              </a:ext>
            </a:extLst>
          </p:cNvPr>
          <p:cNvSpPr/>
          <p:nvPr/>
        </p:nvSpPr>
        <p:spPr>
          <a:xfrm>
            <a:off x="1750419" y="2257992"/>
            <a:ext cx="2294547" cy="646331"/>
          </a:xfrm>
          <a:prstGeom prst="rect">
            <a:avLst/>
          </a:prstGeom>
        </p:spPr>
        <p:txBody>
          <a:bodyPr wrap="square">
            <a:spAutoFit/>
          </a:bodyPr>
          <a:lstStyle/>
          <a:p>
            <a:r>
              <a:rPr lang="en-US" b="1" dirty="0">
                <a:solidFill>
                  <a:srgbClr val="00ABE0"/>
                </a:solidFill>
                <a:latin typeface="Roboto" panose="02000000000000000000"/>
              </a:rPr>
              <a:t>&gt; 140millions </a:t>
            </a:r>
            <a:r>
              <a:rPr lang="en-US" b="1" dirty="0" err="1">
                <a:solidFill>
                  <a:srgbClr val="00ABE0"/>
                </a:solidFill>
                <a:latin typeface="Roboto" panose="02000000000000000000"/>
              </a:rPr>
              <a:t>d'habitants</a:t>
            </a:r>
            <a:endParaRPr lang="nb-NO" b="1" dirty="0">
              <a:solidFill>
                <a:srgbClr val="00ABE0"/>
              </a:solidFill>
              <a:latin typeface="Roboto" panose="02000000000000000000"/>
            </a:endParaRPr>
          </a:p>
        </p:txBody>
      </p:sp>
      <p:sp>
        <p:nvSpPr>
          <p:cNvPr id="19" name="Rectangle 18">
            <a:extLst>
              <a:ext uri="{FF2B5EF4-FFF2-40B4-BE49-F238E27FC236}">
                <a16:creationId xmlns:a16="http://schemas.microsoft.com/office/drawing/2014/main" id="{C4D36408-3E4F-47B5-97DD-FCFEA3F461DF}"/>
              </a:ext>
            </a:extLst>
          </p:cNvPr>
          <p:cNvSpPr/>
          <p:nvPr/>
        </p:nvSpPr>
        <p:spPr>
          <a:xfrm>
            <a:off x="5397732" y="3229330"/>
            <a:ext cx="1396536" cy="399340"/>
          </a:xfrm>
          <a:prstGeom prst="rect">
            <a:avLst/>
          </a:prstGeom>
        </p:spPr>
        <p:txBody>
          <a:bodyPr wrap="none">
            <a:spAutoFit/>
          </a:bodyPr>
          <a:lstStyle/>
          <a:p>
            <a:pPr>
              <a:lnSpc>
                <a:spcPct val="120000"/>
              </a:lnSpc>
            </a:pPr>
            <a:r>
              <a:rPr lang="en-US" b="1" dirty="0">
                <a:solidFill>
                  <a:srgbClr val="00ABE0"/>
                </a:solidFill>
                <a:latin typeface="Roboto" panose="02000000000000000000"/>
              </a:rPr>
              <a:t>40 Affiliates</a:t>
            </a:r>
          </a:p>
        </p:txBody>
      </p:sp>
      <p:pic>
        <p:nvPicPr>
          <p:cNvPr id="28" name="Picture 27" descr="Map&#10;&#10;Description automatically generated">
            <a:extLst>
              <a:ext uri="{FF2B5EF4-FFF2-40B4-BE49-F238E27FC236}">
                <a16:creationId xmlns:a16="http://schemas.microsoft.com/office/drawing/2014/main" id="{15639B2C-D9B5-4215-B1D5-18E82B07115A}"/>
              </a:ext>
            </a:extLst>
          </p:cNvPr>
          <p:cNvPicPr>
            <a:picLocks noChangeAspect="1"/>
          </p:cNvPicPr>
          <p:nvPr/>
        </p:nvPicPr>
        <p:blipFill>
          <a:blip r:embed="rId10"/>
          <a:stretch>
            <a:fillRect/>
          </a:stretch>
        </p:blipFill>
        <p:spPr>
          <a:xfrm>
            <a:off x="4705960" y="1678260"/>
            <a:ext cx="6719450" cy="3677093"/>
          </a:xfrm>
          <a:prstGeom prst="ellipse">
            <a:avLst/>
          </a:prstGeom>
        </p:spPr>
      </p:pic>
      <p:sp>
        <p:nvSpPr>
          <p:cNvPr id="20" name="Rectangle 19">
            <a:extLst>
              <a:ext uri="{FF2B5EF4-FFF2-40B4-BE49-F238E27FC236}">
                <a16:creationId xmlns:a16="http://schemas.microsoft.com/office/drawing/2014/main" id="{B99FA7A2-8FCF-4F3D-84D4-47993062E6BB}"/>
              </a:ext>
            </a:extLst>
          </p:cNvPr>
          <p:cNvSpPr/>
          <p:nvPr/>
        </p:nvSpPr>
        <p:spPr>
          <a:xfrm>
            <a:off x="1750418" y="2997038"/>
            <a:ext cx="1237839" cy="395621"/>
          </a:xfrm>
          <a:prstGeom prst="rect">
            <a:avLst/>
          </a:prstGeom>
        </p:spPr>
        <p:txBody>
          <a:bodyPr wrap="none">
            <a:spAutoFit/>
          </a:bodyPr>
          <a:lstStyle/>
          <a:p>
            <a:pPr>
              <a:lnSpc>
                <a:spcPct val="120000"/>
              </a:lnSpc>
            </a:pPr>
            <a:r>
              <a:rPr lang="en-US" b="1" dirty="0">
                <a:solidFill>
                  <a:srgbClr val="00ABE0"/>
                </a:solidFill>
                <a:latin typeface="Roboto" panose="02000000000000000000"/>
              </a:rPr>
              <a:t>40 </a:t>
            </a:r>
            <a:r>
              <a:rPr lang="en-US" b="1" dirty="0" err="1">
                <a:solidFill>
                  <a:srgbClr val="00ABE0"/>
                </a:solidFill>
                <a:latin typeface="Roboto" panose="02000000000000000000"/>
              </a:rPr>
              <a:t>affiliés</a:t>
            </a:r>
            <a:endParaRPr lang="en-US" b="1" dirty="0">
              <a:solidFill>
                <a:srgbClr val="00ABE0"/>
              </a:solidFill>
              <a:latin typeface="Roboto" panose="02000000000000000000"/>
            </a:endParaRPr>
          </a:p>
        </p:txBody>
      </p:sp>
    </p:spTree>
    <p:extLst>
      <p:ext uri="{BB962C8B-B14F-4D97-AF65-F5344CB8AC3E}">
        <p14:creationId xmlns:p14="http://schemas.microsoft.com/office/powerpoint/2010/main" val="365313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descr="E:\Bilel\Documents perso\Candidatures\CV Actualisé\UN-Habitat waste management\Atelier de lancement 8 juin\Mots\communiqué de presse\logo_accp.png"/>
          <p:cNvPicPr>
            <a:picLocks noChangeAspect="1" noChangeArrowheads="1"/>
          </p:cNvPicPr>
          <p:nvPr/>
        </p:nvPicPr>
        <p:blipFill>
          <a:blip r:embed="rId3"/>
          <a:srcRect/>
          <a:stretch>
            <a:fillRect/>
          </a:stretch>
        </p:blipFill>
        <p:spPr bwMode="auto">
          <a:xfrm>
            <a:off x="2438400" y="1219200"/>
            <a:ext cx="6135510" cy="4141469"/>
          </a:xfrm>
          <a:prstGeom prst="rect">
            <a:avLst/>
          </a:prstGeom>
          <a:noFill/>
        </p:spPr>
      </p:pic>
    </p:spTree>
    <p:extLst>
      <p:ext uri="{BB962C8B-B14F-4D97-AF65-F5344CB8AC3E}">
        <p14:creationId xmlns:p14="http://schemas.microsoft.com/office/powerpoint/2010/main" val="2916623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673" y="298806"/>
            <a:ext cx="10515600" cy="1325563"/>
          </a:xfrm>
        </p:spPr>
        <p:txBody>
          <a:bodyPr lIns="91440" tIns="45720" rIns="91440" bIns="45720" anchor="t"/>
          <a:lstStyle/>
          <a:p>
            <a:r>
              <a:rPr lang="fr-FR" sz="2800" dirty="0">
                <a:latin typeface="Roboto"/>
                <a:cs typeface="Calibri"/>
              </a:rPr>
              <a:t>Chapitre régional pour l’Afrique (financé par le Japon)</a:t>
            </a:r>
            <a:endParaRPr lang="en-GB" sz="2800" dirty="0"/>
          </a:p>
        </p:txBody>
      </p:sp>
      <p:sp>
        <p:nvSpPr>
          <p:cNvPr id="3" name="Arrow: Bent-Up 2">
            <a:extLst>
              <a:ext uri="{FF2B5EF4-FFF2-40B4-BE49-F238E27FC236}">
                <a16:creationId xmlns:a16="http://schemas.microsoft.com/office/drawing/2014/main" id="{6D77C10D-CB6A-4ABA-BCA9-C5A192341C43}"/>
              </a:ext>
            </a:extLst>
          </p:cNvPr>
          <p:cNvSpPr/>
          <p:nvPr/>
        </p:nvSpPr>
        <p:spPr>
          <a:xfrm rot="5400000">
            <a:off x="3454054" y="2657118"/>
            <a:ext cx="1412156" cy="2456041"/>
          </a:xfrm>
          <a:prstGeom prst="bentUpArrow">
            <a:avLst>
              <a:gd name="adj1" fmla="val 13625"/>
              <a:gd name="adj2" fmla="val 17687"/>
              <a:gd name="adj3" fmla="val 20125"/>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Rectangle: Rounded Corners 3">
            <a:extLst>
              <a:ext uri="{FF2B5EF4-FFF2-40B4-BE49-F238E27FC236}">
                <a16:creationId xmlns:a16="http://schemas.microsoft.com/office/drawing/2014/main" id="{F8BAF0F7-E12C-426E-8E52-654F4A9CC70F}"/>
              </a:ext>
            </a:extLst>
          </p:cNvPr>
          <p:cNvSpPr/>
          <p:nvPr/>
        </p:nvSpPr>
        <p:spPr>
          <a:xfrm>
            <a:off x="2879638" y="1624369"/>
            <a:ext cx="2470185" cy="1412154"/>
          </a:xfrm>
          <a:prstGeom prst="roundRect">
            <a:avLst>
              <a:gd name="adj" fmla="val 9718"/>
            </a:avLst>
          </a:prstGeom>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600" b="1" dirty="0" err="1"/>
              <a:t>Comité</a:t>
            </a:r>
            <a:r>
              <a:rPr lang="en-US" sz="1600" b="1" dirty="0"/>
              <a:t> de </a:t>
            </a:r>
            <a:r>
              <a:rPr lang="en-US" sz="1600" b="1" dirty="0" err="1"/>
              <a:t>pilotage</a:t>
            </a:r>
            <a:endParaRPr lang="en-US" sz="1400" b="1" dirty="0"/>
          </a:p>
          <a:p>
            <a:pPr algn="ctr"/>
            <a:endParaRPr lang="en-US" sz="1400" b="1" dirty="0"/>
          </a:p>
          <a:p>
            <a:pPr algn="ctr"/>
            <a:endParaRPr lang="en-US" sz="1400" b="1" dirty="0"/>
          </a:p>
          <a:p>
            <a:pPr algn="ctr"/>
            <a:r>
              <a:rPr lang="en-US" sz="1400" b="1" dirty="0"/>
              <a:t>+</a:t>
            </a:r>
          </a:p>
          <a:p>
            <a:pPr algn="ctr"/>
            <a:endParaRPr lang="en-US" sz="1200" dirty="0"/>
          </a:p>
          <a:p>
            <a:pPr algn="ctr"/>
            <a:r>
              <a:rPr lang="en-US" sz="1200" dirty="0"/>
              <a:t>2-3 </a:t>
            </a:r>
            <a:r>
              <a:rPr lang="en-US" sz="1200" dirty="0" err="1"/>
              <a:t>membres</a:t>
            </a:r>
            <a:r>
              <a:rPr lang="en-US" sz="1200" dirty="0"/>
              <a:t>  de partners ACCP </a:t>
            </a:r>
          </a:p>
        </p:txBody>
      </p:sp>
      <p:pic>
        <p:nvPicPr>
          <p:cNvPr id="5" name="図 6">
            <a:extLst>
              <a:ext uri="{FF2B5EF4-FFF2-40B4-BE49-F238E27FC236}">
                <a16:creationId xmlns:a16="http://schemas.microsoft.com/office/drawing/2014/main" id="{29377326-B948-418D-9918-7205E342C9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1538" y="2360945"/>
            <a:ext cx="1290861" cy="286221"/>
          </a:xfrm>
          <a:prstGeom prst="rect">
            <a:avLst/>
          </a:prstGeom>
        </p:spPr>
      </p:pic>
      <p:pic>
        <p:nvPicPr>
          <p:cNvPr id="6" name="Picture 5" descr="Image result for ministry of environment japan">
            <a:extLst>
              <a:ext uri="{FF2B5EF4-FFF2-40B4-BE49-F238E27FC236}">
                <a16:creationId xmlns:a16="http://schemas.microsoft.com/office/drawing/2014/main" id="{E7D6C399-8537-46D9-B227-2329FFC197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4836" y="2030462"/>
            <a:ext cx="773224" cy="27441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yokohama city logo">
            <a:extLst>
              <a:ext uri="{FF2B5EF4-FFF2-40B4-BE49-F238E27FC236}">
                <a16:creationId xmlns:a16="http://schemas.microsoft.com/office/drawing/2014/main" id="{6BDC163B-BD7A-4722-990F-AE1B775378C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39744" y="1931236"/>
            <a:ext cx="565926" cy="46303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Image result for jica logo">
            <a:extLst>
              <a:ext uri="{FF2B5EF4-FFF2-40B4-BE49-F238E27FC236}">
                <a16:creationId xmlns:a16="http://schemas.microsoft.com/office/drawing/2014/main" id="{0D91B5E0-1D40-4A04-97CD-654A8C03E98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51145" y="1967252"/>
            <a:ext cx="419814" cy="3386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Related image">
            <a:extLst>
              <a:ext uri="{FF2B5EF4-FFF2-40B4-BE49-F238E27FC236}">
                <a16:creationId xmlns:a16="http://schemas.microsoft.com/office/drawing/2014/main" id="{BAFB7555-9115-40A7-A5F0-66E31B84664B}"/>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442" t="9559" r="9056" b="41186"/>
          <a:stretch/>
        </p:blipFill>
        <p:spPr bwMode="auto">
          <a:xfrm>
            <a:off x="2894616" y="2360945"/>
            <a:ext cx="536128" cy="28622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10">
            <a:extLst>
              <a:ext uri="{FF2B5EF4-FFF2-40B4-BE49-F238E27FC236}">
                <a16:creationId xmlns:a16="http://schemas.microsoft.com/office/drawing/2014/main" id="{0C42BA6A-280E-4F68-BAE1-05A3F0DA54E6}"/>
              </a:ext>
            </a:extLst>
          </p:cNvPr>
          <p:cNvSpPr/>
          <p:nvPr/>
        </p:nvSpPr>
        <p:spPr>
          <a:xfrm>
            <a:off x="721596" y="1613924"/>
            <a:ext cx="2091132" cy="1412154"/>
          </a:xfrm>
          <a:prstGeom prst="roundRect">
            <a:avLst>
              <a:gd name="adj" fmla="val 10229"/>
            </a:avLst>
          </a:prstGeom>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600" b="1" dirty="0"/>
              <a:t>Secretariat  de ACCP</a:t>
            </a:r>
          </a:p>
          <a:p>
            <a:pPr algn="ctr"/>
            <a:endParaRPr lang="en-US" sz="1400" b="1" dirty="0"/>
          </a:p>
        </p:txBody>
      </p:sp>
      <p:pic>
        <p:nvPicPr>
          <p:cNvPr id="12" name="Picture 11" descr="UNEP-IETC 国連環境計画 国際環境技術センター (@unep_ietc) | Twitter">
            <a:extLst>
              <a:ext uri="{FF2B5EF4-FFF2-40B4-BE49-F238E27FC236}">
                <a16:creationId xmlns:a16="http://schemas.microsoft.com/office/drawing/2014/main" id="{31CBAEC7-4628-4201-AC72-4FF74E788069}"/>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5241" t="20473" r="8499" b="40000"/>
          <a:stretch/>
        </p:blipFill>
        <p:spPr bwMode="auto">
          <a:xfrm>
            <a:off x="3430745" y="2345755"/>
            <a:ext cx="300858" cy="32796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DE9FD37D-887E-47F8-97B4-81F4502A9B3F}"/>
              </a:ext>
            </a:extLst>
          </p:cNvPr>
          <p:cNvSpPr/>
          <p:nvPr/>
        </p:nvSpPr>
        <p:spPr>
          <a:xfrm>
            <a:off x="5489149" y="1608277"/>
            <a:ext cx="5171953" cy="4531892"/>
          </a:xfrm>
          <a:prstGeom prst="roundRect">
            <a:avLst>
              <a:gd name="adj" fmla="val 3169"/>
            </a:avLst>
          </a:prstGeom>
          <a:ln w="28575">
            <a:solidFill>
              <a:schemeClr val="accent6"/>
            </a:solidFill>
          </a:ln>
        </p:spPr>
        <p:style>
          <a:lnRef idx="2">
            <a:schemeClr val="accent5"/>
          </a:lnRef>
          <a:fillRef idx="1">
            <a:schemeClr val="lt1"/>
          </a:fillRef>
          <a:effectRef idx="0">
            <a:schemeClr val="accent5"/>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pic>
        <p:nvPicPr>
          <p:cNvPr id="14" name="Picture 13">
            <a:extLst>
              <a:ext uri="{FF2B5EF4-FFF2-40B4-BE49-F238E27FC236}">
                <a16:creationId xmlns:a16="http://schemas.microsoft.com/office/drawing/2014/main" id="{A5CB216C-6F3A-4999-8810-8B6996852E7D}"/>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833"/>
          <a:stretch/>
        </p:blipFill>
        <p:spPr bwMode="auto">
          <a:xfrm>
            <a:off x="5529323" y="1996659"/>
            <a:ext cx="5074629" cy="402921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3">
            <a:extLst>
              <a:ext uri="{FF2B5EF4-FFF2-40B4-BE49-F238E27FC236}">
                <a16:creationId xmlns:a16="http://schemas.microsoft.com/office/drawing/2014/main" id="{0A80FE01-A3B3-4636-BBFE-27031DB8E93E}"/>
              </a:ext>
            </a:extLst>
          </p:cNvPr>
          <p:cNvSpPr txBox="1"/>
          <p:nvPr/>
        </p:nvSpPr>
        <p:spPr>
          <a:xfrm>
            <a:off x="7096755" y="1703527"/>
            <a:ext cx="214630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err="1"/>
              <a:t>Membres</a:t>
            </a:r>
            <a:r>
              <a:rPr lang="en-US" b="1" dirty="0"/>
              <a:t> de ACCP</a:t>
            </a:r>
          </a:p>
        </p:txBody>
      </p:sp>
      <p:sp>
        <p:nvSpPr>
          <p:cNvPr id="17" name="Rectangle 16">
            <a:extLst>
              <a:ext uri="{FF2B5EF4-FFF2-40B4-BE49-F238E27FC236}">
                <a16:creationId xmlns:a16="http://schemas.microsoft.com/office/drawing/2014/main" id="{36401A5E-7ACD-41A2-A5B1-0882EF95E92E}"/>
              </a:ext>
            </a:extLst>
          </p:cNvPr>
          <p:cNvSpPr/>
          <p:nvPr/>
        </p:nvSpPr>
        <p:spPr>
          <a:xfrm>
            <a:off x="1070642" y="3508601"/>
            <a:ext cx="3900318" cy="2247051"/>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b="1" i="1" dirty="0"/>
              <a:t>Le Menu Support :</a:t>
            </a:r>
          </a:p>
          <a:p>
            <a:pPr marL="115888" indent="-115888">
              <a:buFont typeface="Arial" panose="020B0604020202020204" pitchFamily="34" charset="0"/>
              <a:buChar char="•"/>
            </a:pPr>
            <a:r>
              <a:rPr lang="fr-FR" sz="1400" dirty="0"/>
              <a:t>Renforcement des capacités et formation sur l’élimination sûre des déchets à l’aide de la méthode Fukuoka</a:t>
            </a:r>
          </a:p>
          <a:p>
            <a:pPr marL="115888" indent="-115888">
              <a:buFont typeface="Arial" panose="020B0604020202020204" pitchFamily="34" charset="0"/>
              <a:buChar char="•"/>
            </a:pPr>
            <a:r>
              <a:rPr lang="fr-FR" sz="1400" dirty="0"/>
              <a:t>Application de l’outil WWC pour l’identification des lacunes en matière de politique des déchets et d’infrastructures dans certaines villes</a:t>
            </a:r>
          </a:p>
          <a:p>
            <a:pPr marL="115888" indent="-115888">
              <a:buFont typeface="Arial" panose="020B0604020202020204" pitchFamily="34" charset="0"/>
              <a:buChar char="•"/>
            </a:pPr>
            <a:r>
              <a:rPr lang="fr-FR" sz="1400" dirty="0"/>
              <a:t>Création de dossiers d’investissement</a:t>
            </a:r>
          </a:p>
          <a:p>
            <a:pPr marL="115888" indent="-115888">
              <a:buFont typeface="Arial" panose="020B0604020202020204" pitchFamily="34" charset="0"/>
              <a:buChar char="•"/>
            </a:pPr>
            <a:r>
              <a:rPr lang="fr-FR" sz="1400" dirty="0"/>
              <a:t>Organiser la 3ème Assemblée Générale de l’ACCP à la TICAD 8 en Tunisie</a:t>
            </a:r>
            <a:endParaRPr lang="en-US" sz="1400" dirty="0"/>
          </a:p>
        </p:txBody>
      </p:sp>
      <p:pic>
        <p:nvPicPr>
          <p:cNvPr id="18" name="図 6">
            <a:extLst>
              <a:ext uri="{FF2B5EF4-FFF2-40B4-BE49-F238E27FC236}">
                <a16:creationId xmlns:a16="http://schemas.microsoft.com/office/drawing/2014/main" id="{DD230F9A-2B22-41F7-B6AB-3CC55081006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0640" y="1997242"/>
            <a:ext cx="1351678" cy="299706"/>
          </a:xfrm>
          <a:prstGeom prst="rect">
            <a:avLst/>
          </a:prstGeom>
        </p:spPr>
      </p:pic>
      <p:pic>
        <p:nvPicPr>
          <p:cNvPr id="20" name="Picture 19" descr="A picture containing plate, tableware&#10;&#10;Description automatically generated">
            <a:extLst>
              <a:ext uri="{FF2B5EF4-FFF2-40B4-BE49-F238E27FC236}">
                <a16:creationId xmlns:a16="http://schemas.microsoft.com/office/drawing/2014/main" id="{5B2B156C-618D-4F49-84C2-6DB56A4E726B}"/>
              </a:ext>
            </a:extLst>
          </p:cNvPr>
          <p:cNvPicPr>
            <a:picLocks noChangeAspect="1"/>
          </p:cNvPicPr>
          <p:nvPr/>
        </p:nvPicPr>
        <p:blipFill>
          <a:blip r:embed="rId11"/>
          <a:stretch>
            <a:fillRect/>
          </a:stretch>
        </p:blipFill>
        <p:spPr>
          <a:xfrm>
            <a:off x="1412434" y="2329826"/>
            <a:ext cx="668092" cy="614664"/>
          </a:xfrm>
          <a:prstGeom prst="rect">
            <a:avLst/>
          </a:prstGeom>
        </p:spPr>
      </p:pic>
      <p:pic>
        <p:nvPicPr>
          <p:cNvPr id="1026" name="Picture 2" descr="Event The Ticad 8 will take place in Tunisia in 2022">
            <a:extLst>
              <a:ext uri="{FF2B5EF4-FFF2-40B4-BE49-F238E27FC236}">
                <a16:creationId xmlns:a16="http://schemas.microsoft.com/office/drawing/2014/main" id="{C03C329A-EB4F-4BDD-AF00-48D999778FE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30745" y="5755652"/>
            <a:ext cx="1579118" cy="959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773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23C11-DA64-4AEB-ABC9-937D31326937}"/>
              </a:ext>
            </a:extLst>
          </p:cNvPr>
          <p:cNvSpPr>
            <a:spLocks noGrp="1"/>
          </p:cNvSpPr>
          <p:nvPr>
            <p:ph type="title"/>
          </p:nvPr>
        </p:nvSpPr>
        <p:spPr/>
        <p:txBody>
          <a:bodyPr/>
          <a:lstStyle/>
          <a:p>
            <a:r>
              <a:rPr lang="en-US" dirty="0" err="1"/>
              <a:t>Domaines</a:t>
            </a:r>
            <a:r>
              <a:rPr lang="en-US" dirty="0"/>
              <a:t> </a:t>
            </a:r>
            <a:r>
              <a:rPr lang="en-US" dirty="0" err="1"/>
              <a:t>d'action</a:t>
            </a:r>
            <a:endParaRPr lang="nb-NO" sz="3600" dirty="0">
              <a:latin typeface="Roboto" panose="02000000000000000000" pitchFamily="2" charset="0"/>
              <a:ea typeface="Roboto" panose="02000000000000000000" pitchFamily="2" charset="0"/>
            </a:endParaRPr>
          </a:p>
        </p:txBody>
      </p:sp>
      <p:pic>
        <p:nvPicPr>
          <p:cNvPr id="2050" name="Picture 2"/>
          <p:cNvPicPr>
            <a:picLocks noChangeAspect="1" noChangeArrowheads="1"/>
          </p:cNvPicPr>
          <p:nvPr/>
        </p:nvPicPr>
        <p:blipFill>
          <a:blip r:embed="rId3"/>
          <a:srcRect/>
          <a:stretch>
            <a:fillRect/>
          </a:stretch>
        </p:blipFill>
        <p:spPr bwMode="auto">
          <a:xfrm>
            <a:off x="136645" y="1361094"/>
            <a:ext cx="11899953" cy="4724400"/>
          </a:xfrm>
          <a:prstGeom prst="rect">
            <a:avLst/>
          </a:prstGeom>
          <a:noFill/>
          <a:ln w="9525">
            <a:noFill/>
            <a:miter lim="800000"/>
            <a:headEnd/>
            <a:tailEnd/>
          </a:ln>
          <a:effectLst/>
        </p:spPr>
      </p:pic>
      <p:sp>
        <p:nvSpPr>
          <p:cNvPr id="6" name="ZoneTexte 5"/>
          <p:cNvSpPr txBox="1"/>
          <p:nvPr/>
        </p:nvSpPr>
        <p:spPr>
          <a:xfrm>
            <a:off x="646386" y="1592317"/>
            <a:ext cx="2286000" cy="1692771"/>
          </a:xfrm>
          <a:prstGeom prst="rect">
            <a:avLst/>
          </a:prstGeom>
          <a:noFill/>
        </p:spPr>
        <p:txBody>
          <a:bodyPr wrap="square" rtlCol="0">
            <a:spAutoFit/>
          </a:bodyPr>
          <a:lstStyle/>
          <a:p>
            <a:r>
              <a:rPr lang="fr-FR" sz="1300" dirty="0"/>
              <a:t>Activités</a:t>
            </a:r>
          </a:p>
          <a:p>
            <a:pPr algn="just">
              <a:buFont typeface="Arial" pitchFamily="34" charset="0"/>
              <a:buChar char="•"/>
            </a:pPr>
            <a:r>
              <a:rPr lang="fr-FR" sz="1300" dirty="0"/>
              <a:t>Site Web interactif du centre de connaissances</a:t>
            </a:r>
          </a:p>
          <a:p>
            <a:pPr algn="just">
              <a:buFont typeface="Arial" pitchFamily="34" charset="0"/>
              <a:buChar char="•"/>
            </a:pPr>
            <a:r>
              <a:rPr lang="fr-FR" sz="1300" dirty="0"/>
              <a:t>Bulletin d'information</a:t>
            </a:r>
          </a:p>
          <a:p>
            <a:pPr algn="just">
              <a:buFont typeface="Arial" pitchFamily="34" charset="0"/>
              <a:buChar char="•"/>
            </a:pPr>
            <a:r>
              <a:rPr lang="fr-FR" sz="1300" dirty="0"/>
              <a:t>Réseau de parties prenantes</a:t>
            </a:r>
          </a:p>
          <a:p>
            <a:pPr algn="just">
              <a:buFont typeface="Arial" pitchFamily="34" charset="0"/>
              <a:buChar char="•"/>
            </a:pPr>
            <a:r>
              <a:rPr lang="en-US" sz="1300" dirty="0" err="1"/>
              <a:t>Partenariats</a:t>
            </a:r>
            <a:r>
              <a:rPr lang="en-US" sz="1300" dirty="0"/>
              <a:t> de </a:t>
            </a:r>
            <a:r>
              <a:rPr lang="en-US" sz="1300" dirty="0" err="1"/>
              <a:t>ville</a:t>
            </a:r>
            <a:r>
              <a:rPr lang="en-US" sz="1300" dirty="0"/>
              <a:t> à </a:t>
            </a:r>
            <a:r>
              <a:rPr lang="en-US" sz="1300" dirty="0" err="1"/>
              <a:t>ville</a:t>
            </a:r>
            <a:endParaRPr lang="fr-FR" sz="1300" dirty="0"/>
          </a:p>
          <a:p>
            <a:pPr algn="just">
              <a:buFont typeface="Arial" pitchFamily="34" charset="0"/>
              <a:buChar char="•"/>
            </a:pPr>
            <a:r>
              <a:rPr lang="fr-FR" sz="1300" dirty="0"/>
              <a:t>Cours de formation en ligne</a:t>
            </a:r>
          </a:p>
          <a:p>
            <a:endParaRPr lang="fr-FR" sz="1300" dirty="0"/>
          </a:p>
        </p:txBody>
      </p:sp>
      <p:sp>
        <p:nvSpPr>
          <p:cNvPr id="7" name="ZoneTexte 6"/>
          <p:cNvSpPr txBox="1"/>
          <p:nvPr/>
        </p:nvSpPr>
        <p:spPr>
          <a:xfrm>
            <a:off x="583322" y="4124705"/>
            <a:ext cx="2286000" cy="1492716"/>
          </a:xfrm>
          <a:prstGeom prst="rect">
            <a:avLst/>
          </a:prstGeom>
          <a:noFill/>
        </p:spPr>
        <p:txBody>
          <a:bodyPr wrap="square" rtlCol="0">
            <a:spAutoFit/>
          </a:bodyPr>
          <a:lstStyle/>
          <a:p>
            <a:r>
              <a:rPr lang="fr-FR" sz="1300" dirty="0"/>
              <a:t>Activités</a:t>
            </a:r>
          </a:p>
          <a:p>
            <a:pPr lvl="0" algn="just">
              <a:buFont typeface="Arial" pitchFamily="34" charset="0"/>
              <a:buChar char="•"/>
            </a:pPr>
            <a:r>
              <a:rPr lang="fr-FR" sz="1300" dirty="0"/>
              <a:t> Campagnes de plaidoyer et d'éducation</a:t>
            </a:r>
          </a:p>
          <a:p>
            <a:pPr lvl="0" algn="just">
              <a:buFont typeface="Arial" pitchFamily="34" charset="0"/>
              <a:buChar char="•"/>
            </a:pPr>
            <a:r>
              <a:rPr lang="fr-FR" sz="1300" dirty="0"/>
              <a:t>Événements de sensibilisation, par ex. Nettoyage</a:t>
            </a:r>
          </a:p>
          <a:p>
            <a:pPr lvl="0" algn="just">
              <a:buFont typeface="Arial" pitchFamily="34" charset="0"/>
              <a:buChar char="•"/>
            </a:pPr>
            <a:r>
              <a:rPr lang="fr-FR" sz="1300" dirty="0"/>
              <a:t>Création de partenariats</a:t>
            </a:r>
          </a:p>
        </p:txBody>
      </p:sp>
      <p:sp>
        <p:nvSpPr>
          <p:cNvPr id="8" name="ZoneTexte 7"/>
          <p:cNvSpPr txBox="1"/>
          <p:nvPr/>
        </p:nvSpPr>
        <p:spPr>
          <a:xfrm>
            <a:off x="9280633" y="1513487"/>
            <a:ext cx="2496207" cy="1892826"/>
          </a:xfrm>
          <a:prstGeom prst="rect">
            <a:avLst/>
          </a:prstGeom>
          <a:noFill/>
        </p:spPr>
        <p:txBody>
          <a:bodyPr wrap="square" rtlCol="0">
            <a:spAutoFit/>
          </a:bodyPr>
          <a:lstStyle/>
          <a:p>
            <a:r>
              <a:rPr lang="fr-FR" sz="1300" dirty="0"/>
              <a:t>Activités</a:t>
            </a:r>
          </a:p>
          <a:p>
            <a:pPr lvl="0">
              <a:buFont typeface="Arial" pitchFamily="34" charset="0"/>
              <a:buChar char="•"/>
            </a:pPr>
            <a:r>
              <a:rPr lang="fr-FR" sz="1300" dirty="0"/>
              <a:t>Boîte à outils </a:t>
            </a:r>
            <a:r>
              <a:rPr lang="fr-FR" sz="1300" dirty="0" err="1"/>
              <a:t>Waste</a:t>
            </a:r>
            <a:r>
              <a:rPr lang="fr-FR" sz="1300" dirty="0"/>
              <a:t> Wise </a:t>
            </a:r>
            <a:r>
              <a:rPr lang="fr-FR" sz="1300" dirty="0" err="1"/>
              <a:t>Cities</a:t>
            </a:r>
            <a:endParaRPr lang="fr-FR" sz="1300" dirty="0"/>
          </a:p>
          <a:p>
            <a:pPr lvl="0">
              <a:buFont typeface="Arial" pitchFamily="34" charset="0"/>
              <a:buChar char="•"/>
            </a:pPr>
            <a:r>
              <a:rPr lang="fr-FR" sz="1300" dirty="0"/>
              <a:t>Cours de formation en ligne</a:t>
            </a:r>
          </a:p>
          <a:p>
            <a:pPr lvl="0">
              <a:buFont typeface="Arial" pitchFamily="34" charset="0"/>
              <a:buChar char="•"/>
            </a:pPr>
            <a:r>
              <a:rPr lang="fr-FR" sz="1300" dirty="0"/>
              <a:t>Ateliers régionaux de formation- Formations </a:t>
            </a:r>
            <a:r>
              <a:rPr lang="fr-FR" sz="1300" dirty="0" err="1"/>
              <a:t>présentielles</a:t>
            </a:r>
            <a:endParaRPr lang="fr-FR" sz="1300" dirty="0"/>
          </a:p>
          <a:p>
            <a:pPr lvl="0">
              <a:buFont typeface="Arial" pitchFamily="34" charset="0"/>
              <a:buChar char="•"/>
            </a:pPr>
            <a:r>
              <a:rPr lang="fr-FR" sz="1300" dirty="0"/>
              <a:t>Base de données des déchets ouverte</a:t>
            </a:r>
          </a:p>
          <a:p>
            <a:pPr lvl="0">
              <a:buFont typeface="Arial" pitchFamily="34" charset="0"/>
              <a:buChar char="•"/>
            </a:pPr>
            <a:r>
              <a:rPr lang="fr-FR" sz="1300" dirty="0"/>
              <a:t>Publication</a:t>
            </a:r>
          </a:p>
          <a:p>
            <a:endParaRPr lang="fr-FR" sz="1300" dirty="0"/>
          </a:p>
        </p:txBody>
      </p:sp>
      <p:sp>
        <p:nvSpPr>
          <p:cNvPr id="9" name="ZoneTexte 8"/>
          <p:cNvSpPr txBox="1"/>
          <p:nvPr/>
        </p:nvSpPr>
        <p:spPr>
          <a:xfrm>
            <a:off x="9280633" y="4124705"/>
            <a:ext cx="2496207" cy="1692771"/>
          </a:xfrm>
          <a:prstGeom prst="rect">
            <a:avLst/>
          </a:prstGeom>
          <a:noFill/>
        </p:spPr>
        <p:txBody>
          <a:bodyPr wrap="square" rtlCol="0">
            <a:spAutoFit/>
          </a:bodyPr>
          <a:lstStyle/>
          <a:p>
            <a:r>
              <a:rPr lang="fr-FR" sz="1300" dirty="0"/>
              <a:t> Activités</a:t>
            </a:r>
          </a:p>
          <a:p>
            <a:pPr lvl="0">
              <a:buFont typeface="Arial" pitchFamily="34" charset="0"/>
              <a:buChar char="•"/>
            </a:pPr>
            <a:r>
              <a:rPr lang="fr-FR" sz="1300" dirty="0"/>
              <a:t>Accompagnement pour propositions de projets</a:t>
            </a:r>
          </a:p>
          <a:p>
            <a:pPr lvl="0">
              <a:buFont typeface="Arial" pitchFamily="34" charset="0"/>
              <a:buChar char="•"/>
            </a:pPr>
            <a:r>
              <a:rPr lang="fr-FR" sz="1300" dirty="0"/>
              <a:t>Formations et ateliers</a:t>
            </a:r>
          </a:p>
          <a:p>
            <a:pPr lvl="0">
              <a:buFont typeface="Arial" pitchFamily="34" charset="0"/>
              <a:buChar char="•"/>
            </a:pPr>
            <a:r>
              <a:rPr lang="fr-FR" sz="1300" dirty="0"/>
              <a:t>Partenariats entre donateurs et villes membres</a:t>
            </a:r>
          </a:p>
          <a:p>
            <a:pPr lvl="0">
              <a:buFont typeface="Arial" pitchFamily="34" charset="0"/>
              <a:buChar char="•"/>
            </a:pPr>
            <a:r>
              <a:rPr lang="fr-FR" sz="1300" dirty="0"/>
              <a:t>Faciliter les partenariats public-privé</a:t>
            </a:r>
          </a:p>
        </p:txBody>
      </p:sp>
      <p:sp>
        <p:nvSpPr>
          <p:cNvPr id="10" name="ZoneTexte 9"/>
          <p:cNvSpPr txBox="1"/>
          <p:nvPr/>
        </p:nvSpPr>
        <p:spPr>
          <a:xfrm>
            <a:off x="3442136" y="2790006"/>
            <a:ext cx="2548761" cy="584775"/>
          </a:xfrm>
          <a:prstGeom prst="rect">
            <a:avLst/>
          </a:prstGeom>
          <a:noFill/>
        </p:spPr>
        <p:txBody>
          <a:bodyPr wrap="square" rtlCol="0">
            <a:spAutoFit/>
          </a:bodyPr>
          <a:lstStyle/>
          <a:p>
            <a:pPr algn="ctr"/>
            <a:r>
              <a:rPr lang="fr-FR" sz="1600" b="1" dirty="0"/>
              <a:t>Partage des connaissances et des bonnes pratiques</a:t>
            </a:r>
          </a:p>
        </p:txBody>
      </p:sp>
      <p:sp>
        <p:nvSpPr>
          <p:cNvPr id="11" name="ZoneTexte 10"/>
          <p:cNvSpPr txBox="1"/>
          <p:nvPr/>
        </p:nvSpPr>
        <p:spPr>
          <a:xfrm>
            <a:off x="6274671" y="2784746"/>
            <a:ext cx="2548761" cy="584775"/>
          </a:xfrm>
          <a:prstGeom prst="rect">
            <a:avLst/>
          </a:prstGeom>
          <a:noFill/>
        </p:spPr>
        <p:txBody>
          <a:bodyPr wrap="square" rtlCol="0">
            <a:spAutoFit/>
          </a:bodyPr>
          <a:lstStyle/>
          <a:p>
            <a:pPr algn="ctr"/>
            <a:r>
              <a:rPr lang="fr-FR" sz="1600" b="1" dirty="0"/>
              <a:t>Surveillance collecte de données sur les déchets</a:t>
            </a:r>
          </a:p>
        </p:txBody>
      </p:sp>
      <p:sp>
        <p:nvSpPr>
          <p:cNvPr id="13" name="ZoneTexte 12"/>
          <p:cNvSpPr txBox="1"/>
          <p:nvPr/>
        </p:nvSpPr>
        <p:spPr>
          <a:xfrm>
            <a:off x="3442136" y="5032646"/>
            <a:ext cx="2548761" cy="338554"/>
          </a:xfrm>
          <a:prstGeom prst="rect">
            <a:avLst/>
          </a:prstGeom>
          <a:noFill/>
        </p:spPr>
        <p:txBody>
          <a:bodyPr wrap="square" rtlCol="0">
            <a:spAutoFit/>
          </a:bodyPr>
          <a:lstStyle/>
          <a:p>
            <a:pPr algn="ctr"/>
            <a:r>
              <a:rPr lang="fr-FR" sz="1600" b="1" dirty="0"/>
              <a:t>Plaidoyer et  éducation</a:t>
            </a:r>
          </a:p>
        </p:txBody>
      </p:sp>
      <p:sp>
        <p:nvSpPr>
          <p:cNvPr id="14" name="ZoneTexte 13"/>
          <p:cNvSpPr txBox="1"/>
          <p:nvPr/>
        </p:nvSpPr>
        <p:spPr>
          <a:xfrm>
            <a:off x="6085479" y="4985348"/>
            <a:ext cx="2853566" cy="584775"/>
          </a:xfrm>
          <a:prstGeom prst="rect">
            <a:avLst/>
          </a:prstGeom>
          <a:noFill/>
        </p:spPr>
        <p:txBody>
          <a:bodyPr wrap="square" rtlCol="0">
            <a:spAutoFit/>
          </a:bodyPr>
          <a:lstStyle/>
          <a:p>
            <a:pPr marL="158750" marR="145415" indent="-1270" algn="ctr">
              <a:lnSpc>
                <a:spcPct val="100000"/>
              </a:lnSpc>
              <a:spcBef>
                <a:spcPts val="100"/>
              </a:spcBef>
            </a:pPr>
            <a:r>
              <a:rPr lang="fr-FR" sz="1600" b="1" dirty="0"/>
              <a:t>Financement de  projet et soutien à la  </a:t>
            </a:r>
            <a:r>
              <a:rPr lang="fr-FR" sz="1600" b="1" dirty="0" err="1"/>
              <a:t>bancabilité</a:t>
            </a:r>
            <a:endParaRPr lang="fr-FR" sz="1600" b="1" dirty="0"/>
          </a:p>
        </p:txBody>
      </p:sp>
    </p:spTree>
    <p:extLst>
      <p:ext uri="{BB962C8B-B14F-4D97-AF65-F5344CB8AC3E}">
        <p14:creationId xmlns:p14="http://schemas.microsoft.com/office/powerpoint/2010/main" val="1902459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Bilel\Documents perso\Candidatures\CV Actualisé\UN-Habitat waste management\Training\Présentations\Capture\Capture d’écran (36).png"/>
          <p:cNvPicPr>
            <a:picLocks noChangeAspect="1" noChangeArrowheads="1"/>
          </p:cNvPicPr>
          <p:nvPr/>
        </p:nvPicPr>
        <p:blipFill>
          <a:blip r:embed="rId2"/>
          <a:srcRect l="46405" t="18427" r="25484" b="12669"/>
          <a:stretch>
            <a:fillRect/>
          </a:stretch>
        </p:blipFill>
        <p:spPr bwMode="auto">
          <a:xfrm>
            <a:off x="3124200" y="-5862"/>
            <a:ext cx="4603530" cy="6858000"/>
          </a:xfrm>
          <a:prstGeom prst="rect">
            <a:avLst/>
          </a:prstGeom>
          <a:noFill/>
        </p:spPr>
      </p:pic>
      <p:sp>
        <p:nvSpPr>
          <p:cNvPr id="3" name="ZoneTexte 2">
            <a:extLst>
              <a:ext uri="{FF2B5EF4-FFF2-40B4-BE49-F238E27FC236}">
                <a16:creationId xmlns:a16="http://schemas.microsoft.com/office/drawing/2014/main" id="{D8DE64A8-307B-45D6-AEF2-51212F81CBB7}"/>
              </a:ext>
            </a:extLst>
          </p:cNvPr>
          <p:cNvSpPr txBox="1"/>
          <p:nvPr/>
        </p:nvSpPr>
        <p:spPr>
          <a:xfrm>
            <a:off x="8400256" y="2564904"/>
            <a:ext cx="3456384" cy="923330"/>
          </a:xfrm>
          <a:prstGeom prst="rect">
            <a:avLst/>
          </a:prstGeom>
          <a:noFill/>
        </p:spPr>
        <p:txBody>
          <a:bodyPr wrap="square" rtlCol="0">
            <a:spAutoFit/>
          </a:bodyPr>
          <a:lstStyle/>
          <a:p>
            <a:r>
              <a:rPr lang="fr-CH" dirty="0">
                <a:hlinkClick r:id="rId3"/>
              </a:rPr>
              <a:t>https://unhabitat.org/african-clean-cities-member-countries-and-cities?page=1</a:t>
            </a:r>
            <a:endParaRPr lang="fr-CH" dirty="0"/>
          </a:p>
        </p:txBody>
      </p:sp>
    </p:spTree>
    <p:extLst>
      <p:ext uri="{BB962C8B-B14F-4D97-AF65-F5344CB8AC3E}">
        <p14:creationId xmlns:p14="http://schemas.microsoft.com/office/powerpoint/2010/main" val="2913913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title"/>
          </p:nvPr>
        </p:nvSpPr>
        <p:spPr>
          <a:xfrm>
            <a:off x="916939" y="291846"/>
            <a:ext cx="6480148" cy="635000"/>
          </a:xfrm>
          <a:prstGeom prst="rect">
            <a:avLst/>
          </a:prstGeom>
        </p:spPr>
        <p:txBody>
          <a:bodyPr vert="horz" wrap="square" lIns="0" tIns="12065" rIns="0" bIns="0" rtlCol="0">
            <a:spAutoFit/>
          </a:bodyPr>
          <a:lstStyle/>
          <a:p>
            <a:pPr marL="12700">
              <a:lnSpc>
                <a:spcPct val="100000"/>
              </a:lnSpc>
              <a:spcBef>
                <a:spcPts val="95"/>
              </a:spcBef>
            </a:pPr>
            <a:r>
              <a:rPr spc="-5" dirty="0"/>
              <a:t>Ce</a:t>
            </a:r>
            <a:r>
              <a:rPr spc="-20" dirty="0"/>
              <a:t> </a:t>
            </a:r>
            <a:r>
              <a:rPr dirty="0"/>
              <a:t>que</a:t>
            </a:r>
            <a:r>
              <a:rPr spc="-20" dirty="0"/>
              <a:t> </a:t>
            </a:r>
            <a:r>
              <a:rPr spc="-15" dirty="0"/>
              <a:t>mesure</a:t>
            </a:r>
            <a:r>
              <a:rPr spc="10" dirty="0"/>
              <a:t> </a:t>
            </a:r>
            <a:r>
              <a:rPr spc="-5" dirty="0"/>
              <a:t>le</a:t>
            </a:r>
            <a:r>
              <a:rPr spc="-20" dirty="0"/>
              <a:t> </a:t>
            </a:r>
            <a:r>
              <a:rPr spc="-40" dirty="0"/>
              <a:t>WaCT</a:t>
            </a:r>
          </a:p>
        </p:txBody>
      </p:sp>
      <p:sp>
        <p:nvSpPr>
          <p:cNvPr id="8" name="object 8"/>
          <p:cNvSpPr txBox="1"/>
          <p:nvPr/>
        </p:nvSpPr>
        <p:spPr>
          <a:xfrm>
            <a:off x="2057400" y="4519689"/>
            <a:ext cx="8292665" cy="752129"/>
          </a:xfrm>
          <a:prstGeom prst="rect">
            <a:avLst/>
          </a:prstGeom>
        </p:spPr>
        <p:txBody>
          <a:bodyPr vert="horz" wrap="square" lIns="0" tIns="13335" rIns="0" bIns="0" rtlCol="0">
            <a:spAutoFit/>
          </a:bodyPr>
          <a:lstStyle/>
          <a:p>
            <a:pPr marL="12700" marR="5080" algn="ctr">
              <a:lnSpc>
                <a:spcPct val="100000"/>
              </a:lnSpc>
              <a:spcBef>
                <a:spcPts val="105"/>
              </a:spcBef>
            </a:pPr>
            <a:r>
              <a:rPr sz="2400" spc="-5" dirty="0">
                <a:solidFill>
                  <a:srgbClr val="00AFEF"/>
                </a:solidFill>
                <a:latin typeface="Calibri"/>
                <a:cs typeface="Calibri"/>
              </a:rPr>
              <a:t>Le pourcentage </a:t>
            </a:r>
            <a:r>
              <a:rPr sz="2400" dirty="0">
                <a:solidFill>
                  <a:srgbClr val="00AFEF"/>
                </a:solidFill>
                <a:latin typeface="Calibri"/>
                <a:cs typeface="Calibri"/>
              </a:rPr>
              <a:t>des DSM </a:t>
            </a:r>
            <a:r>
              <a:rPr sz="2400" spc="-5" dirty="0">
                <a:solidFill>
                  <a:srgbClr val="00AFEF"/>
                </a:solidFill>
                <a:latin typeface="Calibri"/>
                <a:cs typeface="Calibri"/>
              </a:rPr>
              <a:t>collectés </a:t>
            </a:r>
            <a:r>
              <a:rPr sz="2400" spc="-10" dirty="0">
                <a:solidFill>
                  <a:srgbClr val="00AFEF"/>
                </a:solidFill>
                <a:latin typeface="Calibri"/>
                <a:cs typeface="Calibri"/>
              </a:rPr>
              <a:t>et </a:t>
            </a:r>
            <a:r>
              <a:rPr sz="2400" spc="-5" dirty="0">
                <a:solidFill>
                  <a:srgbClr val="00AFEF"/>
                </a:solidFill>
                <a:latin typeface="Calibri"/>
                <a:cs typeface="Calibri"/>
              </a:rPr>
              <a:t>gérés </a:t>
            </a:r>
            <a:r>
              <a:rPr sz="2400" dirty="0">
                <a:solidFill>
                  <a:srgbClr val="00AFEF"/>
                </a:solidFill>
                <a:latin typeface="Calibri"/>
                <a:cs typeface="Calibri"/>
              </a:rPr>
              <a:t>dans des </a:t>
            </a:r>
            <a:r>
              <a:rPr sz="2400" spc="-5" dirty="0">
                <a:solidFill>
                  <a:srgbClr val="00AFEF"/>
                </a:solidFill>
                <a:latin typeface="Calibri"/>
                <a:cs typeface="Calibri"/>
              </a:rPr>
              <a:t>installations </a:t>
            </a:r>
            <a:r>
              <a:rPr sz="2400" spc="-440" dirty="0">
                <a:solidFill>
                  <a:srgbClr val="00AFEF"/>
                </a:solidFill>
                <a:latin typeface="Calibri"/>
                <a:cs typeface="Calibri"/>
              </a:rPr>
              <a:t> </a:t>
            </a:r>
            <a:r>
              <a:rPr sz="2400" spc="-10" dirty="0">
                <a:solidFill>
                  <a:srgbClr val="00AFEF"/>
                </a:solidFill>
                <a:latin typeface="Calibri"/>
                <a:cs typeface="Calibri"/>
              </a:rPr>
              <a:t>contrôlées</a:t>
            </a:r>
            <a:r>
              <a:rPr sz="2400" spc="5" dirty="0">
                <a:solidFill>
                  <a:srgbClr val="00AFEF"/>
                </a:solidFill>
                <a:latin typeface="Calibri"/>
                <a:cs typeface="Calibri"/>
              </a:rPr>
              <a:t> </a:t>
            </a:r>
            <a:r>
              <a:rPr sz="2400" spc="-5" dirty="0">
                <a:solidFill>
                  <a:srgbClr val="00AFEF"/>
                </a:solidFill>
                <a:latin typeface="Calibri"/>
                <a:cs typeface="Calibri"/>
              </a:rPr>
              <a:t>sur</a:t>
            </a:r>
            <a:r>
              <a:rPr sz="2400" spc="5" dirty="0">
                <a:solidFill>
                  <a:srgbClr val="00AFEF"/>
                </a:solidFill>
                <a:latin typeface="Calibri"/>
                <a:cs typeface="Calibri"/>
              </a:rPr>
              <a:t> </a:t>
            </a:r>
            <a:r>
              <a:rPr sz="2400" dirty="0">
                <a:solidFill>
                  <a:srgbClr val="00AFEF"/>
                </a:solidFill>
                <a:latin typeface="Calibri"/>
                <a:cs typeface="Calibri"/>
              </a:rPr>
              <a:t>le </a:t>
            </a:r>
            <a:r>
              <a:rPr sz="2400" spc="-10" dirty="0">
                <a:solidFill>
                  <a:srgbClr val="00AFEF"/>
                </a:solidFill>
                <a:latin typeface="Calibri"/>
                <a:cs typeface="Calibri"/>
              </a:rPr>
              <a:t>total</a:t>
            </a:r>
            <a:r>
              <a:rPr sz="2400" spc="10" dirty="0">
                <a:solidFill>
                  <a:srgbClr val="00AFEF"/>
                </a:solidFill>
                <a:latin typeface="Calibri"/>
                <a:cs typeface="Calibri"/>
              </a:rPr>
              <a:t> </a:t>
            </a:r>
            <a:r>
              <a:rPr sz="2400" dirty="0">
                <a:solidFill>
                  <a:srgbClr val="00AFEF"/>
                </a:solidFill>
                <a:latin typeface="Calibri"/>
                <a:cs typeface="Calibri"/>
              </a:rPr>
              <a:t>des DSM</a:t>
            </a:r>
            <a:r>
              <a:rPr sz="2400" spc="-20" dirty="0">
                <a:solidFill>
                  <a:srgbClr val="00AFEF"/>
                </a:solidFill>
                <a:latin typeface="Calibri"/>
                <a:cs typeface="Calibri"/>
              </a:rPr>
              <a:t> </a:t>
            </a:r>
            <a:r>
              <a:rPr sz="2400" spc="-5" dirty="0">
                <a:solidFill>
                  <a:srgbClr val="00AFEF"/>
                </a:solidFill>
                <a:latin typeface="Calibri"/>
                <a:cs typeface="Calibri"/>
              </a:rPr>
              <a:t>produits</a:t>
            </a:r>
            <a:r>
              <a:rPr sz="2400" dirty="0">
                <a:solidFill>
                  <a:srgbClr val="00AFEF"/>
                </a:solidFill>
                <a:latin typeface="Calibri"/>
                <a:cs typeface="Calibri"/>
              </a:rPr>
              <a:t> par</a:t>
            </a:r>
            <a:r>
              <a:rPr sz="2400" spc="-10" dirty="0">
                <a:solidFill>
                  <a:srgbClr val="00AFEF"/>
                </a:solidFill>
                <a:latin typeface="Calibri"/>
                <a:cs typeface="Calibri"/>
              </a:rPr>
              <a:t> </a:t>
            </a:r>
            <a:r>
              <a:rPr sz="2400" dirty="0">
                <a:solidFill>
                  <a:srgbClr val="00AFEF"/>
                </a:solidFill>
                <a:latin typeface="Calibri"/>
                <a:cs typeface="Calibri"/>
              </a:rPr>
              <a:t>la </a:t>
            </a:r>
            <a:r>
              <a:rPr sz="2400" spc="-5" dirty="0">
                <a:solidFill>
                  <a:srgbClr val="00AFEF"/>
                </a:solidFill>
                <a:latin typeface="Calibri"/>
                <a:cs typeface="Calibri"/>
              </a:rPr>
              <a:t>ville</a:t>
            </a:r>
            <a:endParaRPr sz="2400" dirty="0">
              <a:latin typeface="Calibri"/>
              <a:cs typeface="Calibri"/>
            </a:endParaRPr>
          </a:p>
        </p:txBody>
      </p:sp>
      <p:pic>
        <p:nvPicPr>
          <p:cNvPr id="3074" name="Picture 2" descr="E:\Bilel\Documents perso\Candidatures\CV Actualisé\UN-Habitat waste management\Training\Présentations\Capture\Capture d’écran (32).png"/>
          <p:cNvPicPr>
            <a:picLocks noChangeAspect="1" noChangeArrowheads="1"/>
          </p:cNvPicPr>
          <p:nvPr/>
        </p:nvPicPr>
        <p:blipFill>
          <a:blip r:embed="rId3"/>
          <a:srcRect l="25201" t="3125" r="25362" b="27047"/>
          <a:stretch>
            <a:fillRect/>
          </a:stretch>
        </p:blipFill>
        <p:spPr bwMode="auto">
          <a:xfrm>
            <a:off x="3712487" y="1077545"/>
            <a:ext cx="3949554" cy="3136411"/>
          </a:xfrm>
          <a:prstGeom prst="rect">
            <a:avLst/>
          </a:prstGeom>
          <a:noFill/>
        </p:spPr>
      </p:pic>
      <p:pic>
        <p:nvPicPr>
          <p:cNvPr id="5" name="Picture 2" descr="logo"/>
          <p:cNvPicPr>
            <a:picLocks noChangeAspect="1" noChangeArrowheads="1"/>
          </p:cNvPicPr>
          <p:nvPr/>
        </p:nvPicPr>
        <p:blipFill>
          <a:blip r:embed="rId4"/>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2706484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6A7E15-031D-4785-ACA4-1F58ADAE64CE}"/>
              </a:ext>
            </a:extLst>
          </p:cNvPr>
          <p:cNvSpPr>
            <a:spLocks noGrp="1"/>
          </p:cNvSpPr>
          <p:nvPr>
            <p:ph type="title"/>
          </p:nvPr>
        </p:nvSpPr>
        <p:spPr/>
        <p:txBody>
          <a:bodyPr/>
          <a:lstStyle/>
          <a:p>
            <a:r>
              <a:rPr lang="fr-FR" spc="-5" dirty="0"/>
              <a:t>Les</a:t>
            </a:r>
            <a:r>
              <a:rPr lang="fr-FR" spc="-20" dirty="0"/>
              <a:t> </a:t>
            </a:r>
            <a:r>
              <a:rPr lang="fr-FR" spc="-15" dirty="0"/>
              <a:t>étapes </a:t>
            </a:r>
            <a:r>
              <a:rPr lang="fr-FR" dirty="0"/>
              <a:t>du</a:t>
            </a:r>
            <a:r>
              <a:rPr lang="fr-FR" spc="-25" dirty="0"/>
              <a:t> </a:t>
            </a:r>
            <a:r>
              <a:rPr lang="fr-FR" spc="-40" dirty="0" err="1"/>
              <a:t>WaCT</a:t>
            </a:r>
            <a:endParaRPr lang="en-US" dirty="0"/>
          </a:p>
        </p:txBody>
      </p:sp>
      <p:pic>
        <p:nvPicPr>
          <p:cNvPr id="4" name="object 7"/>
          <p:cNvPicPr/>
          <p:nvPr/>
        </p:nvPicPr>
        <p:blipFill>
          <a:blip r:embed="rId3" cstate="print"/>
          <a:stretch>
            <a:fillRect/>
          </a:stretch>
        </p:blipFill>
        <p:spPr>
          <a:xfrm>
            <a:off x="2057400" y="1371600"/>
            <a:ext cx="8070542" cy="4683252"/>
          </a:xfrm>
          <a:prstGeom prst="rect">
            <a:avLst/>
          </a:prstGeom>
        </p:spPr>
      </p:pic>
      <p:pic>
        <p:nvPicPr>
          <p:cNvPr id="6" name="Picture 2" descr="logo"/>
          <p:cNvPicPr>
            <a:picLocks noChangeAspect="1" noChangeArrowheads="1"/>
          </p:cNvPicPr>
          <p:nvPr/>
        </p:nvPicPr>
        <p:blipFill>
          <a:blip r:embed="rId4"/>
          <a:srcRect/>
          <a:stretch>
            <a:fillRect/>
          </a:stretch>
        </p:blipFill>
        <p:spPr bwMode="auto">
          <a:xfrm>
            <a:off x="238085" y="5927128"/>
            <a:ext cx="3071833" cy="757849"/>
          </a:xfrm>
          <a:prstGeom prst="rect">
            <a:avLst/>
          </a:prstGeom>
          <a:noFill/>
          <a:ln w="9525">
            <a:noFill/>
            <a:miter lim="800000"/>
            <a:headEnd/>
            <a:tailEnd/>
          </a:ln>
        </p:spPr>
      </p:pic>
    </p:spTree>
    <p:extLst>
      <p:ext uri="{BB962C8B-B14F-4D97-AF65-F5344CB8AC3E}">
        <p14:creationId xmlns:p14="http://schemas.microsoft.com/office/powerpoint/2010/main" val="2350411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7596</TotalTime>
  <Words>2100</Words>
  <Application>Microsoft Office PowerPoint</Application>
  <PresentationFormat>Grand écran</PresentationFormat>
  <Paragraphs>149</Paragraphs>
  <Slides>27</Slides>
  <Notes>10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27</vt:i4>
      </vt:variant>
    </vt:vector>
  </HeadingPairs>
  <TitlesOfParts>
    <vt:vector size="32" baseType="lpstr">
      <vt:lpstr>Arial</vt:lpstr>
      <vt:lpstr>Calibri</vt:lpstr>
      <vt:lpstr>Roboto</vt:lpstr>
      <vt:lpstr>Times New Roman</vt:lpstr>
      <vt:lpstr>Office Theme</vt:lpstr>
      <vt:lpstr>L’application de l’outil Waste Wise Cities (WaCT) à Sousse Présentée par Kawther Mehdoui  Adjointe au Maire de Sousse</vt:lpstr>
      <vt:lpstr>Présentation PowerPoint</vt:lpstr>
      <vt:lpstr>Waste Wise Cities – Appel mondial à l’action</vt:lpstr>
      <vt:lpstr>Présentation PowerPoint</vt:lpstr>
      <vt:lpstr>Chapitre régional pour l’Afrique (financé par le Japon)</vt:lpstr>
      <vt:lpstr>Domaines d'action</vt:lpstr>
      <vt:lpstr>Présentation PowerPoint</vt:lpstr>
      <vt:lpstr>Ce que mesure le WaCT</vt:lpstr>
      <vt:lpstr>Les étapes du WaCT</vt:lpstr>
      <vt:lpstr>Présentation PowerPoint</vt:lpstr>
      <vt:lpstr>Présentation PowerPoint</vt:lpstr>
      <vt:lpstr>WaCT flow chart  </vt:lpstr>
      <vt:lpstr>Présentation PowerPoint</vt:lpstr>
      <vt:lpstr>Présentation PowerPoint</vt:lpstr>
      <vt:lpstr>Ateliers avec les parties prenantes</vt:lpstr>
      <vt:lpstr>Présentation PowerPoint</vt:lpstr>
      <vt:lpstr>Gestion des déchets biodégradables</vt:lpstr>
      <vt:lpstr>Gestion des déchets recyclables</vt:lpstr>
      <vt:lpstr>Optimisation des opération de collecte</vt:lpstr>
      <vt:lpstr>Sensibilisation et renforcement de l’écocitoyenneté </vt:lpstr>
      <vt:lpstr>Propositions urgentes  pour améliorer la propreté de la ville de Sousse</vt:lpstr>
      <vt:lpstr>1/ Eradication des points noirs dans les zones marginalisées et adjacentes des cours d’eau </vt:lpstr>
      <vt:lpstr>Présentation PowerPoint</vt:lpstr>
      <vt:lpstr>2/ Unité de compostage des déchets verts</vt:lpstr>
      <vt:lpstr>Présentation PowerPoint</vt:lpstr>
      <vt:lpstr>3/ Balayeuse de voiries</vt:lpstr>
      <vt:lpstr>Arigato Gozaimasu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Cheseret</dc:creator>
  <cp:lastModifiedBy>Kpatcha marc</cp:lastModifiedBy>
  <cp:revision>261</cp:revision>
  <dcterms:created xsi:type="dcterms:W3CDTF">2021-05-29T10:44:44Z</dcterms:created>
  <dcterms:modified xsi:type="dcterms:W3CDTF">2022-08-17T12:02:19Z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2021-02-08T00:00:00Z</vt:filetime>
  </property>
  <property fmtid="{D5CDD505-2E9C-101B-9397-08002B2CF9AE}" pid="3" name="Creator">
    <vt:lpwstr>Microsoft® PowerPoint® for Microsoft 365</vt:lpwstr>
  </property>
  <property fmtid="{D5CDD505-2E9C-101B-9397-08002B2CF9AE}" pid="4" name="LastSaved">
    <vt:filetime>2021-05-29T00:00:00Z</vt:filetime>
  </property>
</Properties>
</file>